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handoutMasterIdLst>
    <p:handoutMasterId r:id="rId42"/>
  </p:handoutMasterIdLst>
  <p:sldIdLst>
    <p:sldId id="263" r:id="rId2"/>
    <p:sldId id="265" r:id="rId3"/>
    <p:sldId id="266" r:id="rId4"/>
    <p:sldId id="349" r:id="rId5"/>
    <p:sldId id="270" r:id="rId6"/>
    <p:sldId id="272" r:id="rId7"/>
    <p:sldId id="271" r:id="rId8"/>
    <p:sldId id="273" r:id="rId9"/>
    <p:sldId id="274" r:id="rId10"/>
    <p:sldId id="275" r:id="rId11"/>
    <p:sldId id="313" r:id="rId12"/>
    <p:sldId id="314" r:id="rId13"/>
    <p:sldId id="315" r:id="rId14"/>
    <p:sldId id="316" r:id="rId15"/>
    <p:sldId id="317" r:id="rId16"/>
    <p:sldId id="318" r:id="rId17"/>
    <p:sldId id="344" r:id="rId18"/>
    <p:sldId id="343" r:id="rId19"/>
    <p:sldId id="320" r:id="rId20"/>
    <p:sldId id="345" r:id="rId21"/>
    <p:sldId id="322" r:id="rId22"/>
    <p:sldId id="323" r:id="rId23"/>
    <p:sldId id="324" r:id="rId24"/>
    <p:sldId id="325" r:id="rId25"/>
    <p:sldId id="326" r:id="rId26"/>
    <p:sldId id="339" r:id="rId27"/>
    <p:sldId id="340" r:id="rId28"/>
    <p:sldId id="347" r:id="rId29"/>
    <p:sldId id="346" r:id="rId30"/>
    <p:sldId id="327" r:id="rId31"/>
    <p:sldId id="329" r:id="rId32"/>
    <p:sldId id="331" r:id="rId33"/>
    <p:sldId id="332" r:id="rId34"/>
    <p:sldId id="333" r:id="rId35"/>
    <p:sldId id="334" r:id="rId36"/>
    <p:sldId id="335" r:id="rId37"/>
    <p:sldId id="336" r:id="rId38"/>
    <p:sldId id="337" r:id="rId39"/>
    <p:sldId id="342" r:id="rId40"/>
  </p:sldIdLst>
  <p:sldSz cx="9144000" cy="6858000" type="screen4x3"/>
  <p:notesSz cx="6858000" cy="9083675"/>
  <p:embeddedFontLst>
    <p:embeddedFont>
      <p:font typeface="Rockwell" panose="02060603020205020403" pitchFamily="18" charset="0"/>
      <p:regular r:id="rId43"/>
      <p:bold r:id="rId44"/>
      <p:italic r:id="rId45"/>
      <p:boldItalic r:id="rId46"/>
    </p:embeddedFont>
    <p:embeddedFont>
      <p:font typeface="Arial Narrow" panose="020B0606020202030204" pitchFamily="34" charset="0"/>
      <p:regular r:id="rId47"/>
      <p:bold r:id="rId48"/>
      <p:italic r:id="rId49"/>
      <p:boldItalic r:id="rId50"/>
    </p:embeddedFont>
    <p:embeddedFont>
      <p:font typeface="Century Gothic" panose="020B0502020202020204" pitchFamily="34" charset="0"/>
      <p:regular r:id="rId51"/>
      <p:bold r:id="rId52"/>
      <p:italic r:id="rId53"/>
      <p:boldItalic r:id="rId54"/>
    </p:embeddedFont>
    <p:embeddedFont>
      <p:font typeface="Tahoma" panose="020B0604030504040204" pitchFamily="34" charset="0"/>
      <p:regular r:id="rId55"/>
      <p:bold r:id="rId56"/>
    </p:embeddedFont>
  </p:embeddedFontLst>
  <p:custDataLst>
    <p:tags r:id="rId57"/>
  </p:custDataLst>
  <p:defaultTextStyle>
    <a:defPPr>
      <a:defRPr lang="en-US"/>
    </a:defPPr>
    <a:lvl1pPr algn="ctr" rtl="0" eaLnBrk="0" fontAlgn="base" hangingPunct="0">
      <a:lnSpc>
        <a:spcPct val="85000"/>
      </a:lnSpc>
      <a:spcBef>
        <a:spcPct val="50000"/>
      </a:spcBef>
      <a:spcAft>
        <a:spcPct val="0"/>
      </a:spcAft>
      <a:defRPr sz="2000" kern="1200">
        <a:solidFill>
          <a:srgbClr val="000000"/>
        </a:solidFill>
        <a:latin typeface="Arial" charset="0"/>
        <a:ea typeface="+mn-ea"/>
        <a:cs typeface="Arial" charset="0"/>
      </a:defRPr>
    </a:lvl1pPr>
    <a:lvl2pPr marL="457200" algn="ctr" rtl="0" eaLnBrk="0" fontAlgn="base" hangingPunct="0">
      <a:lnSpc>
        <a:spcPct val="85000"/>
      </a:lnSpc>
      <a:spcBef>
        <a:spcPct val="50000"/>
      </a:spcBef>
      <a:spcAft>
        <a:spcPct val="0"/>
      </a:spcAft>
      <a:defRPr sz="2000" kern="1200">
        <a:solidFill>
          <a:srgbClr val="000000"/>
        </a:solidFill>
        <a:latin typeface="Arial" charset="0"/>
        <a:ea typeface="+mn-ea"/>
        <a:cs typeface="Arial" charset="0"/>
      </a:defRPr>
    </a:lvl2pPr>
    <a:lvl3pPr marL="914400" algn="ctr" rtl="0" eaLnBrk="0" fontAlgn="base" hangingPunct="0">
      <a:lnSpc>
        <a:spcPct val="85000"/>
      </a:lnSpc>
      <a:spcBef>
        <a:spcPct val="50000"/>
      </a:spcBef>
      <a:spcAft>
        <a:spcPct val="0"/>
      </a:spcAft>
      <a:defRPr sz="2000" kern="1200">
        <a:solidFill>
          <a:srgbClr val="000000"/>
        </a:solidFill>
        <a:latin typeface="Arial" charset="0"/>
        <a:ea typeface="+mn-ea"/>
        <a:cs typeface="Arial" charset="0"/>
      </a:defRPr>
    </a:lvl3pPr>
    <a:lvl4pPr marL="1371600" algn="ctr" rtl="0" eaLnBrk="0" fontAlgn="base" hangingPunct="0">
      <a:lnSpc>
        <a:spcPct val="85000"/>
      </a:lnSpc>
      <a:spcBef>
        <a:spcPct val="50000"/>
      </a:spcBef>
      <a:spcAft>
        <a:spcPct val="0"/>
      </a:spcAft>
      <a:defRPr sz="2000" kern="1200">
        <a:solidFill>
          <a:srgbClr val="000000"/>
        </a:solidFill>
        <a:latin typeface="Arial" charset="0"/>
        <a:ea typeface="+mn-ea"/>
        <a:cs typeface="Arial" charset="0"/>
      </a:defRPr>
    </a:lvl4pPr>
    <a:lvl5pPr marL="1828800" algn="ctr" rtl="0" eaLnBrk="0" fontAlgn="base" hangingPunct="0">
      <a:lnSpc>
        <a:spcPct val="85000"/>
      </a:lnSpc>
      <a:spcBef>
        <a:spcPct val="50000"/>
      </a:spcBef>
      <a:spcAft>
        <a:spcPct val="0"/>
      </a:spcAft>
      <a:defRPr sz="2000" kern="1200">
        <a:solidFill>
          <a:srgbClr val="000000"/>
        </a:solidFill>
        <a:latin typeface="Arial" charset="0"/>
        <a:ea typeface="+mn-ea"/>
        <a:cs typeface="Arial" charset="0"/>
      </a:defRPr>
    </a:lvl5pPr>
    <a:lvl6pPr marL="2286000" algn="l" defTabSz="914400" rtl="0" eaLnBrk="1" latinLnBrk="0" hangingPunct="1">
      <a:defRPr sz="2000" kern="1200">
        <a:solidFill>
          <a:srgbClr val="000000"/>
        </a:solidFill>
        <a:latin typeface="Arial" charset="0"/>
        <a:ea typeface="+mn-ea"/>
        <a:cs typeface="Arial" charset="0"/>
      </a:defRPr>
    </a:lvl6pPr>
    <a:lvl7pPr marL="2743200" algn="l" defTabSz="914400" rtl="0" eaLnBrk="1" latinLnBrk="0" hangingPunct="1">
      <a:defRPr sz="2000" kern="1200">
        <a:solidFill>
          <a:srgbClr val="000000"/>
        </a:solidFill>
        <a:latin typeface="Arial" charset="0"/>
        <a:ea typeface="+mn-ea"/>
        <a:cs typeface="Arial" charset="0"/>
      </a:defRPr>
    </a:lvl7pPr>
    <a:lvl8pPr marL="3200400" algn="l" defTabSz="914400" rtl="0" eaLnBrk="1" latinLnBrk="0" hangingPunct="1">
      <a:defRPr sz="2000" kern="1200">
        <a:solidFill>
          <a:srgbClr val="000000"/>
        </a:solidFill>
        <a:latin typeface="Arial" charset="0"/>
        <a:ea typeface="+mn-ea"/>
        <a:cs typeface="Arial" charset="0"/>
      </a:defRPr>
    </a:lvl8pPr>
    <a:lvl9pPr marL="3657600" algn="l" defTabSz="914400" rtl="0" eaLnBrk="1" latinLnBrk="0" hangingPunct="1">
      <a:defRPr sz="2000" kern="1200">
        <a:solidFill>
          <a:srgbClr val="000000"/>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66"/>
    <a:srgbClr val="001D61"/>
    <a:srgbClr val="405688"/>
    <a:srgbClr val="508282"/>
    <a:srgbClr val="7CA1A1"/>
    <a:srgbClr val="A7C0C0"/>
    <a:srgbClr val="71A28B"/>
    <a:srgbClr val="C0C0C0"/>
    <a:srgbClr val="56BE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000" autoAdjust="0"/>
    <p:restoredTop sz="95116" autoAdjust="0"/>
  </p:normalViewPr>
  <p:slideViewPr>
    <p:cSldViewPr snapToGrid="0">
      <p:cViewPr>
        <p:scale>
          <a:sx n="70" d="100"/>
          <a:sy n="70" d="100"/>
        </p:scale>
        <p:origin x="-930" y="-156"/>
      </p:cViewPr>
      <p:guideLst>
        <p:guide orient="horz" pos="276"/>
        <p:guide pos="21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2112" y="-114"/>
      </p:cViewPr>
      <p:guideLst>
        <p:guide orient="horz" pos="2861"/>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Date Placeholder 5"/>
          <p:cNvSpPr>
            <a:spLocks noGrp="1" noChangeArrowheads="1"/>
          </p:cNvSpPr>
          <p:nvPr>
            <p:ph type="dt" sz="quarter" idx="1"/>
          </p:nvPr>
        </p:nvSpPr>
        <p:spPr bwMode="auto">
          <a:xfrm>
            <a:off x="3619500" y="22860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solidFill>
                  <a:schemeClr val="tx1"/>
                </a:solidFill>
                <a:latin typeface="Arial" pitchFamily="34" charset="0"/>
                <a:cs typeface="Arial" pitchFamily="34" charset="0"/>
              </a:defRPr>
            </a:lvl1pPr>
          </a:lstStyle>
          <a:p>
            <a:pPr>
              <a:defRPr/>
            </a:pPr>
            <a:fld id="{DEACD484-548F-4A24-9660-EA6BB90C68F9}" type="datetime7">
              <a:rPr lang="en-US"/>
              <a:pPr>
                <a:defRPr/>
              </a:pPr>
              <a:t>Jun-18</a:t>
            </a:fld>
            <a:endParaRPr lang="en-US"/>
          </a:p>
        </p:txBody>
      </p:sp>
      <p:sp>
        <p:nvSpPr>
          <p:cNvPr id="7" name="Slide Number Placeholder 6"/>
          <p:cNvSpPr>
            <a:spLocks noGrp="1" noChangeArrowheads="1"/>
          </p:cNvSpPr>
          <p:nvPr>
            <p:ph type="sldNum" sz="quarter" idx="3"/>
          </p:nvPr>
        </p:nvSpPr>
        <p:spPr bwMode="auto">
          <a:xfrm>
            <a:off x="3718775" y="8573283"/>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0"/>
              </a:spcBef>
              <a:defRPr sz="1200">
                <a:solidFill>
                  <a:schemeClr val="tx1"/>
                </a:solidFill>
                <a:latin typeface="Arial" charset="0"/>
                <a:cs typeface="+mn-cs"/>
              </a:defRPr>
            </a:lvl1pPr>
          </a:lstStyle>
          <a:p>
            <a:pPr>
              <a:defRPr/>
            </a:pPr>
            <a:fld id="{2A9E901B-C902-428F-B8AE-4B4D30B115C8}" type="slidenum">
              <a:rPr lang="en-US"/>
              <a:pPr>
                <a:defRPr/>
              </a:pPr>
              <a:t>‹#›</a:t>
            </a:fld>
            <a:endParaRPr lang="en-US"/>
          </a:p>
        </p:txBody>
      </p:sp>
      <p:sp>
        <p:nvSpPr>
          <p:cNvPr id="8" name="Rectangle 7"/>
          <p:cNvSpPr>
            <a:spLocks noChangeArrowheads="1"/>
          </p:cNvSpPr>
          <p:nvPr/>
        </p:nvSpPr>
        <p:spPr bwMode="auto">
          <a:xfrm>
            <a:off x="228600" y="228600"/>
            <a:ext cx="37338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60" tIns="0" rIns="19760" bIns="0"/>
          <a:lstStyle/>
          <a:p>
            <a:pPr algn="l" defTabSz="992188">
              <a:lnSpc>
                <a:spcPct val="100000"/>
              </a:lnSpc>
              <a:spcBef>
                <a:spcPct val="0"/>
              </a:spcBef>
            </a:pPr>
            <a:r>
              <a:rPr lang="en-US" sz="1100" i="1" dirty="0">
                <a:solidFill>
                  <a:schemeClr val="tx1"/>
                </a:solidFill>
              </a:rPr>
              <a:t>© </a:t>
            </a:r>
            <a:r>
              <a:rPr lang="en-US" sz="1100" i="1" dirty="0" smtClean="0">
                <a:solidFill>
                  <a:schemeClr val="tx1"/>
                </a:solidFill>
              </a:rPr>
              <a:t>2012 </a:t>
            </a:r>
            <a:r>
              <a:rPr lang="en-US" sz="1100" i="1" dirty="0">
                <a:solidFill>
                  <a:schemeClr val="tx1"/>
                </a:solidFill>
              </a:rPr>
              <a:t>Liberty Mutual Group. All Rights Reserved</a:t>
            </a:r>
            <a:r>
              <a:rPr lang="en-US" sz="1100" i="1" dirty="0">
                <a:solidFill>
                  <a:schemeClr val="tx1"/>
                </a:solidFill>
                <a:latin typeface="Century Gothic" pitchFamily="34" charset="0"/>
              </a:rPr>
              <a:t>.</a:t>
            </a:r>
          </a:p>
        </p:txBody>
      </p:sp>
      <p:sp>
        <p:nvSpPr>
          <p:cNvPr id="9" name="Rectangle 8"/>
          <p:cNvSpPr>
            <a:spLocks noChangeArrowheads="1"/>
          </p:cNvSpPr>
          <p:nvPr/>
        </p:nvSpPr>
        <p:spPr bwMode="auto">
          <a:xfrm>
            <a:off x="762000" y="8379609"/>
            <a:ext cx="57150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15" tIns="47755" rIns="92215" bIns="47755">
            <a:spAutoFit/>
          </a:bodyPr>
          <a:lstStyle/>
          <a:p>
            <a:pPr defTabSz="939800">
              <a:lnSpc>
                <a:spcPct val="90000"/>
              </a:lnSpc>
              <a:spcBef>
                <a:spcPct val="0"/>
              </a:spcBef>
            </a:pPr>
            <a:r>
              <a:rPr lang="en-US" sz="800" dirty="0">
                <a:solidFill>
                  <a:schemeClr val="tx1"/>
                </a:solidFill>
                <a:latin typeface="Arial Narrow" pitchFamily="34" charset="0"/>
              </a:rPr>
              <a:t>The illustrations, instructions and principles contained in the material are general in scope and, to the best of our knowledge,</a:t>
            </a:r>
          </a:p>
          <a:p>
            <a:pPr defTabSz="939800">
              <a:lnSpc>
                <a:spcPct val="90000"/>
              </a:lnSpc>
              <a:spcBef>
                <a:spcPct val="0"/>
              </a:spcBef>
            </a:pPr>
            <a:r>
              <a:rPr lang="en-US" sz="800" dirty="0">
                <a:solidFill>
                  <a:schemeClr val="tx1"/>
                </a:solidFill>
                <a:latin typeface="Arial Narrow" pitchFamily="34" charset="0"/>
              </a:rPr>
              <a:t>current at the time of publication. No attempt has been made to interpret any referenced codes, standards, or regulations.</a:t>
            </a:r>
          </a:p>
          <a:p>
            <a:pPr defTabSz="939800">
              <a:lnSpc>
                <a:spcPct val="90000"/>
              </a:lnSpc>
              <a:spcBef>
                <a:spcPct val="0"/>
              </a:spcBef>
            </a:pPr>
            <a:r>
              <a:rPr lang="en-US" sz="800" dirty="0">
                <a:solidFill>
                  <a:schemeClr val="tx1"/>
                </a:solidFill>
                <a:latin typeface="Arial Narrow" pitchFamily="34" charset="0"/>
              </a:rPr>
              <a:t>Please refer to the appropriate code-, standard-, or regulation-making authority for interpretation or clarification.</a:t>
            </a:r>
          </a:p>
        </p:txBody>
      </p:sp>
    </p:spTree>
    <p:extLst>
      <p:ext uri="{BB962C8B-B14F-4D97-AF65-F5344CB8AC3E}">
        <p14:creationId xmlns:p14="http://schemas.microsoft.com/office/powerpoint/2010/main" val="2250800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2098" cy="453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4" tIns="45542" rIns="91084" bIns="45542" numCol="1" anchor="t" anchorCtr="0" compatLnSpc="1">
            <a:prstTxWarp prst="textNoShape">
              <a:avLst/>
            </a:prstTxWarp>
          </a:bodyPr>
          <a:lstStyle>
            <a:lvl1pPr algn="l" defTabSz="911004" eaLnBrk="1" hangingPunct="1">
              <a:lnSpc>
                <a:spcPct val="100000"/>
              </a:lnSpc>
              <a:spcBef>
                <a:spcPct val="0"/>
              </a:spcBef>
              <a:defRPr sz="1200">
                <a:solidFill>
                  <a:schemeClr val="tx1"/>
                </a:solidFill>
              </a:defRPr>
            </a:lvl1pPr>
          </a:lstStyle>
          <a:p>
            <a:endParaRPr lang="en-US"/>
          </a:p>
        </p:txBody>
      </p:sp>
      <p:sp>
        <p:nvSpPr>
          <p:cNvPr id="36867" name="Rectangle 3"/>
          <p:cNvSpPr>
            <a:spLocks noGrp="1" noChangeArrowheads="1"/>
          </p:cNvSpPr>
          <p:nvPr>
            <p:ph type="dt" idx="1"/>
          </p:nvPr>
        </p:nvSpPr>
        <p:spPr bwMode="auto">
          <a:xfrm>
            <a:off x="3884414" y="0"/>
            <a:ext cx="2972098" cy="453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4" tIns="45542" rIns="91084" bIns="45542" numCol="1" anchor="t" anchorCtr="0" compatLnSpc="1">
            <a:prstTxWarp prst="textNoShape">
              <a:avLst/>
            </a:prstTxWarp>
          </a:bodyPr>
          <a:lstStyle>
            <a:lvl1pPr algn="r" defTabSz="911004" eaLnBrk="1" hangingPunct="1">
              <a:lnSpc>
                <a:spcPct val="100000"/>
              </a:lnSpc>
              <a:spcBef>
                <a:spcPct val="0"/>
              </a:spcBef>
              <a:defRPr sz="1200">
                <a:solidFill>
                  <a:schemeClr val="tx1"/>
                </a:solidFill>
              </a:defRPr>
            </a:lvl1pPr>
          </a:lstStyle>
          <a:p>
            <a:endParaRPr lang="en-US"/>
          </a:p>
        </p:txBody>
      </p:sp>
      <p:sp>
        <p:nvSpPr>
          <p:cNvPr id="36868" name="Rectangle 4"/>
          <p:cNvSpPr>
            <a:spLocks noGrp="1" noRot="1" noChangeAspect="1" noChangeArrowheads="1" noTextEdit="1"/>
          </p:cNvSpPr>
          <p:nvPr>
            <p:ph type="sldImg" idx="2"/>
          </p:nvPr>
        </p:nvSpPr>
        <p:spPr bwMode="auto">
          <a:xfrm>
            <a:off x="1160463" y="682625"/>
            <a:ext cx="4538662" cy="34051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86098" y="4315047"/>
            <a:ext cx="5485805" cy="408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4" tIns="45542" rIns="91084" bIns="4554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70" name="Rectangle 6"/>
          <p:cNvSpPr>
            <a:spLocks noGrp="1" noChangeArrowheads="1"/>
          </p:cNvSpPr>
          <p:nvPr>
            <p:ph type="ftr" sz="quarter" idx="4"/>
          </p:nvPr>
        </p:nvSpPr>
        <p:spPr bwMode="auto">
          <a:xfrm>
            <a:off x="0" y="8628591"/>
            <a:ext cx="2972098" cy="453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4" tIns="45542" rIns="91084" bIns="45542" numCol="1" anchor="b" anchorCtr="0" compatLnSpc="1">
            <a:prstTxWarp prst="textNoShape">
              <a:avLst/>
            </a:prstTxWarp>
          </a:bodyPr>
          <a:lstStyle>
            <a:lvl1pPr algn="l" defTabSz="911004" eaLnBrk="1" hangingPunct="1">
              <a:lnSpc>
                <a:spcPct val="100000"/>
              </a:lnSpc>
              <a:spcBef>
                <a:spcPct val="0"/>
              </a:spcBef>
              <a:defRPr sz="1200">
                <a:solidFill>
                  <a:schemeClr val="tx1"/>
                </a:solidFill>
              </a:defRPr>
            </a:lvl1pPr>
          </a:lstStyle>
          <a:p>
            <a:endParaRPr lang="en-US"/>
          </a:p>
        </p:txBody>
      </p:sp>
      <p:sp>
        <p:nvSpPr>
          <p:cNvPr id="36871" name="Rectangle 7"/>
          <p:cNvSpPr>
            <a:spLocks noGrp="1" noChangeArrowheads="1"/>
          </p:cNvSpPr>
          <p:nvPr>
            <p:ph type="sldNum" sz="quarter" idx="5"/>
          </p:nvPr>
        </p:nvSpPr>
        <p:spPr bwMode="auto">
          <a:xfrm>
            <a:off x="3884414" y="8628591"/>
            <a:ext cx="2972098" cy="453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4" tIns="45542" rIns="91084" bIns="45542" numCol="1" anchor="b" anchorCtr="0" compatLnSpc="1">
            <a:prstTxWarp prst="textNoShape">
              <a:avLst/>
            </a:prstTxWarp>
          </a:bodyPr>
          <a:lstStyle>
            <a:lvl1pPr algn="r" defTabSz="911004" eaLnBrk="1" hangingPunct="1">
              <a:lnSpc>
                <a:spcPct val="100000"/>
              </a:lnSpc>
              <a:spcBef>
                <a:spcPct val="0"/>
              </a:spcBef>
              <a:defRPr sz="1200">
                <a:solidFill>
                  <a:schemeClr val="tx1"/>
                </a:solidFill>
              </a:defRPr>
            </a:lvl1pPr>
          </a:lstStyle>
          <a:p>
            <a:fld id="{F01F9CCA-C238-4AE5-8793-4AE758C9C256}" type="slidenum">
              <a:rPr lang="en-US"/>
              <a:pPr/>
              <a:t>‹#›</a:t>
            </a:fld>
            <a:endParaRPr lang="en-US"/>
          </a:p>
        </p:txBody>
      </p:sp>
    </p:spTree>
    <p:extLst>
      <p:ext uri="{BB962C8B-B14F-4D97-AF65-F5344CB8AC3E}">
        <p14:creationId xmlns:p14="http://schemas.microsoft.com/office/powerpoint/2010/main" val="7442736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txBox="1">
            <a:spLocks noGrp="1" noChangeArrowheads="1"/>
          </p:cNvSpPr>
          <p:nvPr/>
        </p:nvSpPr>
        <p:spPr bwMode="auto">
          <a:xfrm>
            <a:off x="3886304" y="8628252"/>
            <a:ext cx="2971696" cy="455423"/>
          </a:xfrm>
          <a:prstGeom prst="rect">
            <a:avLst/>
          </a:prstGeom>
          <a:noFill/>
          <a:ln w="9525">
            <a:noFill/>
            <a:miter lim="800000"/>
            <a:headEnd/>
            <a:tailEnd/>
          </a:ln>
        </p:spPr>
        <p:txBody>
          <a:bodyPr lIns="18619" tIns="0" rIns="18619" bIns="0" anchor="b"/>
          <a:lstStyle/>
          <a:p>
            <a:pPr algn="r" defTabSz="932739"/>
            <a:fld id="{973CA6BE-805F-4D27-B165-13AD72ACD07E}" type="slidenum">
              <a:rPr lang="en-US" sz="1000" i="1">
                <a:latin typeface="Times New Roman" pitchFamily="18" charset="0"/>
              </a:rPr>
              <a:pPr algn="r" defTabSz="932739"/>
              <a:t>10</a:t>
            </a:fld>
            <a:endParaRPr lang="en-US" sz="1000" i="1">
              <a:latin typeface="Times New Roman" pitchFamily="18" charset="0"/>
            </a:endParaRPr>
          </a:p>
        </p:txBody>
      </p:sp>
      <p:sp>
        <p:nvSpPr>
          <p:cNvPr id="65539" name="Rectangle 2"/>
          <p:cNvSpPr>
            <a:spLocks noGrp="1" noRot="1" noChangeAspect="1" noChangeArrowheads="1" noTextEdit="1"/>
          </p:cNvSpPr>
          <p:nvPr>
            <p:ph type="sldImg"/>
          </p:nvPr>
        </p:nvSpPr>
        <p:spPr>
          <a:ln cap="flat"/>
        </p:spPr>
      </p:sp>
      <p:sp>
        <p:nvSpPr>
          <p:cNvPr id="65540" name="Rectangle 3"/>
          <p:cNvSpPr>
            <a:spLocks noGrp="1" noChangeArrowheads="1"/>
          </p:cNvSpPr>
          <p:nvPr>
            <p:ph type="body" idx="1"/>
          </p:nvPr>
        </p:nvSpPr>
        <p:spPr>
          <a:noFill/>
          <a:ln/>
        </p:spPr>
        <p:txBody>
          <a:bodyPr/>
          <a:lstStyle/>
          <a:p>
            <a:r>
              <a:rPr lang="en-US" dirty="0" smtClean="0">
                <a:latin typeface="Arial" pitchFamily="34" charset="0"/>
              </a:rPr>
              <a:t>Next lets talk about hazards and common definitions of hazards such as what is slippery? What does slip resistant mean?  What is and is not a tripping hazard? We want to spend a lot of time helping you identify slip,</a:t>
            </a:r>
            <a:r>
              <a:rPr lang="en-US" baseline="0" dirty="0" smtClean="0">
                <a:latin typeface="Arial" pitchFamily="34" charset="0"/>
              </a:rPr>
              <a:t> trip and fall</a:t>
            </a:r>
            <a:r>
              <a:rPr lang="en-US" dirty="0" smtClean="0">
                <a:latin typeface="Arial" pitchFamily="34" charset="0"/>
              </a:rPr>
              <a:t> hazards. Let’s look at tripping hazards first…  I think you will recognize</a:t>
            </a:r>
            <a:r>
              <a:rPr lang="en-US" baseline="0" dirty="0" smtClean="0">
                <a:latin typeface="Arial" pitchFamily="34" charset="0"/>
              </a:rPr>
              <a:t> many of the exposures we are going to share with you.</a:t>
            </a:r>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dirty="0" smtClean="0">
                <a:latin typeface="Arial" pitchFamily="34" charset="0"/>
              </a:rPr>
              <a:t>References are cited in this slide as well as the definition of a trip hazard but, in reality, any raised elevation in the course of pedestrian travel could be a trip hazard and should be avoided. </a:t>
            </a:r>
          </a:p>
          <a:p>
            <a:endParaRPr lang="en-US" dirty="0" smtClean="0">
              <a:latin typeface="Arial" pitchFamily="34" charset="0"/>
            </a:endParaRPr>
          </a:p>
        </p:txBody>
      </p:sp>
      <p:sp>
        <p:nvSpPr>
          <p:cNvPr id="66564" name="Slide Number Placeholder 3"/>
          <p:cNvSpPr>
            <a:spLocks noGrp="1"/>
          </p:cNvSpPr>
          <p:nvPr>
            <p:ph type="sldNum" sz="quarter" idx="5"/>
          </p:nvPr>
        </p:nvSpPr>
        <p:spPr>
          <a:noFill/>
        </p:spPr>
        <p:txBody>
          <a:bodyPr/>
          <a:lstStyle/>
          <a:p>
            <a:pPr defTabSz="932739"/>
            <a:fld id="{7421D8F4-736C-4AD8-9614-A03471F5D6AD}" type="slidenum">
              <a:rPr lang="en-US" smtClean="0"/>
              <a:pPr defTabSz="932739"/>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dirty="0" smtClean="0">
                <a:latin typeface="Arial" pitchFamily="34" charset="0"/>
              </a:rPr>
              <a:t>Building owners should be familiar with the ADAAG (Americans with Disabilities Act Accessibility Design Guide) and its requirements.  As you can see though, requirements on slip resistance, use of color (other than handicap areas) is left up to the owner and is vague in the standard.  According to the US Access Board Research, Safety Yellow is a color even the aged eye can perceive and is why the ADAAG requires handicap entrances be colored Safety Yellow.  The ADAAG is only concerned with handicap entrances. No one will tell you otherwise, when and where to use Safety Yellow. In</a:t>
            </a:r>
            <a:r>
              <a:rPr lang="en-US" baseline="0" dirty="0" smtClean="0">
                <a:latin typeface="Arial" pitchFamily="34" charset="0"/>
              </a:rPr>
              <a:t> fact, t</a:t>
            </a:r>
            <a:r>
              <a:rPr lang="en-US" dirty="0" smtClean="0">
                <a:latin typeface="Arial" pitchFamily="34" charset="0"/>
              </a:rPr>
              <a:t>here are no rules, guidelines on mandates on use of any color</a:t>
            </a:r>
            <a:r>
              <a:rPr lang="en-US" baseline="0" dirty="0" smtClean="0">
                <a:latin typeface="Arial" pitchFamily="34" charset="0"/>
              </a:rPr>
              <a:t> to improve detection of hazards. </a:t>
            </a:r>
            <a:endParaRPr lang="en-US" dirty="0" smtClean="0">
              <a:latin typeface="Arial" pitchFamily="34" charset="0"/>
            </a:endParaRPr>
          </a:p>
          <a:p>
            <a:endParaRPr lang="en-US" dirty="0" smtClean="0">
              <a:latin typeface="Arial" pitchFamily="34" charset="0"/>
            </a:endParaRPr>
          </a:p>
          <a:p>
            <a:endParaRPr lang="en-US" dirty="0" smtClean="0">
              <a:latin typeface="Arial" pitchFamily="34" charset="0"/>
            </a:endParaRPr>
          </a:p>
        </p:txBody>
      </p:sp>
      <p:sp>
        <p:nvSpPr>
          <p:cNvPr id="67588" name="Slide Number Placeholder 3"/>
          <p:cNvSpPr>
            <a:spLocks noGrp="1"/>
          </p:cNvSpPr>
          <p:nvPr>
            <p:ph type="sldNum" sz="quarter" idx="5"/>
          </p:nvPr>
        </p:nvSpPr>
        <p:spPr>
          <a:noFill/>
        </p:spPr>
        <p:txBody>
          <a:bodyPr/>
          <a:lstStyle/>
          <a:p>
            <a:pPr defTabSz="932739"/>
            <a:fld id="{7B0FD3D5-E572-4AA1-A255-B0B52F15D03C}" type="slidenum">
              <a:rPr lang="en-US" smtClean="0"/>
              <a:pPr defTabSz="932739"/>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dirty="0" smtClean="0">
                <a:latin typeface="Arial" pitchFamily="34" charset="0"/>
              </a:rPr>
              <a:t>Examples here are trip hazards and one step elevations that represent significant hazards.  As mentioned previously one-step elevations like the sidewalk curb to parking area example and the building entrance example should be remodeled into a ramp entrance following guidelines. In the picture above, this restaurant colored the parking stoppers Safety Yellow to improve visual detection from example on left. Top right picture shows parking lot defects that need repair.</a:t>
            </a:r>
          </a:p>
        </p:txBody>
      </p:sp>
      <p:sp>
        <p:nvSpPr>
          <p:cNvPr id="68612" name="Slide Number Placeholder 3"/>
          <p:cNvSpPr>
            <a:spLocks noGrp="1"/>
          </p:cNvSpPr>
          <p:nvPr>
            <p:ph type="sldNum" sz="quarter" idx="5"/>
          </p:nvPr>
        </p:nvSpPr>
        <p:spPr>
          <a:noFill/>
        </p:spPr>
        <p:txBody>
          <a:bodyPr/>
          <a:lstStyle/>
          <a:p>
            <a:pPr defTabSz="932739"/>
            <a:fld id="{5E453A2C-AE81-4244-BA5F-C2737307F13A}" type="slidenum">
              <a:rPr lang="en-US" smtClean="0"/>
              <a:pPr defTabSz="932739"/>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r>
              <a:rPr lang="en-US" dirty="0" smtClean="0">
                <a:latin typeface="Arial" pitchFamily="34" charset="0"/>
              </a:rPr>
              <a:t>A good sidewalk ramp in front but when you get to other side, the pedestrian needs to overcome a curb elevation to enter the building. This is an example of poor design. Designers should pre-plan pedestrian travel from parking areas into your building and remove any and all obstacles in the way like unnecessary elevations. This example should have been a sidewalk ramp. </a:t>
            </a:r>
          </a:p>
        </p:txBody>
      </p:sp>
      <p:sp>
        <p:nvSpPr>
          <p:cNvPr id="69636" name="Slide Number Placeholder 3"/>
          <p:cNvSpPr>
            <a:spLocks noGrp="1"/>
          </p:cNvSpPr>
          <p:nvPr>
            <p:ph type="sldNum" sz="quarter" idx="5"/>
          </p:nvPr>
        </p:nvSpPr>
        <p:spPr>
          <a:noFill/>
        </p:spPr>
        <p:txBody>
          <a:bodyPr/>
          <a:lstStyle/>
          <a:p>
            <a:pPr defTabSz="932739"/>
            <a:fld id="{A2137DF7-1002-4EFE-BCF6-CB1E0E9EE3C8}" type="slidenum">
              <a:rPr lang="en-US" smtClean="0"/>
              <a:pPr defTabSz="932739"/>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US" dirty="0" smtClean="0">
                <a:latin typeface="Arial" pitchFamily="34" charset="0"/>
              </a:rPr>
              <a:t>Here we have parking areas and pedestrians overcoming a curb on both sides to enter the building. What would be the best solution here?  Sometimes we actually see hedges in the way and pedestrians trying to take a shortcut through the hedge. Again, pre-plan pedestrian access to your buildings and eliminate obstacles.</a:t>
            </a:r>
          </a:p>
        </p:txBody>
      </p:sp>
      <p:sp>
        <p:nvSpPr>
          <p:cNvPr id="70660" name="Slide Number Placeholder 3"/>
          <p:cNvSpPr>
            <a:spLocks noGrp="1"/>
          </p:cNvSpPr>
          <p:nvPr>
            <p:ph type="sldNum" sz="quarter" idx="5"/>
          </p:nvPr>
        </p:nvSpPr>
        <p:spPr>
          <a:noFill/>
        </p:spPr>
        <p:txBody>
          <a:bodyPr/>
          <a:lstStyle/>
          <a:p>
            <a:pPr defTabSz="932739"/>
            <a:fld id="{417CB09F-1ED1-4A96-BA86-4F4D19D14653}" type="slidenum">
              <a:rPr lang="en-US" smtClean="0"/>
              <a:pPr defTabSz="932739"/>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dirty="0" smtClean="0">
                <a:latin typeface="Arial" pitchFamily="34" charset="0"/>
              </a:rPr>
              <a:t>Here we have raised elevations from parking areas, to wood walkway, to store entrance. I count three obstacles. Notice the building owner chose the color red to warn people. Red is not visually detectable for those with color blindness or red color deficiency and does not provide sufficient color or brightness contrast. Notice the gutter downspout drainage right over the creosoted railroad tie that provides an interesting obstacle on wet/snowy days.  This whole design was completely redone and all trip hazards were removed. </a:t>
            </a:r>
          </a:p>
          <a:p>
            <a:endParaRPr lang="en-US" b="1" dirty="0" smtClean="0">
              <a:latin typeface="Arial" pitchFamily="34" charset="0"/>
            </a:endParaRPr>
          </a:p>
          <a:p>
            <a:endParaRPr lang="en-US" dirty="0" smtClean="0">
              <a:latin typeface="Arial" pitchFamily="34" charset="0"/>
            </a:endParaRPr>
          </a:p>
          <a:p>
            <a:endParaRPr lang="en-US" dirty="0" smtClean="0">
              <a:latin typeface="Arial" pitchFamily="34" charset="0"/>
            </a:endParaRPr>
          </a:p>
        </p:txBody>
      </p:sp>
      <p:sp>
        <p:nvSpPr>
          <p:cNvPr id="71684" name="Slide Number Placeholder 3"/>
          <p:cNvSpPr>
            <a:spLocks noGrp="1"/>
          </p:cNvSpPr>
          <p:nvPr>
            <p:ph type="sldNum" sz="quarter" idx="5"/>
          </p:nvPr>
        </p:nvSpPr>
        <p:spPr>
          <a:noFill/>
        </p:spPr>
        <p:txBody>
          <a:bodyPr/>
          <a:lstStyle/>
          <a:p>
            <a:pPr defTabSz="932739"/>
            <a:fld id="{97C675EC-359D-41BE-A77E-0AD1BE0CB634}" type="slidenum">
              <a:rPr lang="en-US" smtClean="0"/>
              <a:pPr defTabSz="932739"/>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D621DD-8EBD-4C05-9FC7-54CB7AC0817C}" type="slidenum">
              <a:rPr lang="en-US"/>
              <a:pPr/>
              <a:t>17</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xfrm>
            <a:off x="913805" y="4315047"/>
            <a:ext cx="5030391" cy="4086752"/>
          </a:xfrm>
        </p:spPr>
        <p:txBody>
          <a:bodyPr/>
          <a:lstStyle/>
          <a:p>
            <a:r>
              <a:rPr lang="en-US" i="1" dirty="0"/>
              <a:t>Notes to Instructor/Facilitator </a:t>
            </a:r>
          </a:p>
          <a:p>
            <a:r>
              <a:rPr lang="en-US" i="1" dirty="0"/>
              <a:t>Discuss the factors that can lead to falls from stairs.</a:t>
            </a:r>
          </a:p>
          <a:p>
            <a:r>
              <a:rPr lang="en-US" dirty="0"/>
              <a:t>______________________</a:t>
            </a:r>
          </a:p>
          <a:p>
            <a:pPr>
              <a:spcBef>
                <a:spcPct val="0"/>
              </a:spcBef>
            </a:pPr>
            <a:r>
              <a:rPr lang="en-US" i="1" dirty="0"/>
              <a:t>Discussion Leader’s Notes</a:t>
            </a:r>
            <a:r>
              <a:rPr lang="en-US" dirty="0"/>
              <a:t>:</a:t>
            </a:r>
            <a:br>
              <a:rPr lang="en-US" dirty="0"/>
            </a:br>
            <a:r>
              <a:rPr lang="en-US" b="1" dirty="0"/>
              <a:t>Falls from stairs occur largely because of stair defects, debris or liquid on the steps. Many of these hazards can be controlled, if the stairs meet the industrial stairway requirements and they are kept in a clean, dry condition.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cap="flat"/>
        </p:spPr>
      </p:sp>
      <p:sp>
        <p:nvSpPr>
          <p:cNvPr id="72707" name="Rectangle 3"/>
          <p:cNvSpPr>
            <a:spLocks noGrp="1" noChangeArrowheads="1"/>
          </p:cNvSpPr>
          <p:nvPr>
            <p:ph type="body" idx="1"/>
          </p:nvPr>
        </p:nvSpPr>
        <p:spPr>
          <a:xfrm>
            <a:off x="913057" y="4315675"/>
            <a:ext cx="5031887" cy="4086415"/>
          </a:xfrm>
          <a:noFill/>
          <a:ln/>
        </p:spPr>
        <p:txBody>
          <a:bodyPr lIns="91547" tIns="46549" rIns="91547" bIns="46549"/>
          <a:lstStyle/>
          <a:p>
            <a:r>
              <a:rPr lang="en-US" dirty="0" smtClean="0">
                <a:latin typeface="Arial" pitchFamily="34" charset="0"/>
              </a:rPr>
              <a:t>It</a:t>
            </a:r>
            <a:r>
              <a:rPr lang="en-US" baseline="0" dirty="0" smtClean="0">
                <a:latin typeface="Arial" pitchFamily="34" charset="0"/>
              </a:rPr>
              <a:t> is important to understand how falls occur on stairways. They are sometimes called stumbles but are known best as missteps.  The three types of missteps include; a</a:t>
            </a:r>
            <a:r>
              <a:rPr lang="en-US" dirty="0" smtClean="0">
                <a:latin typeface="Arial" pitchFamily="34" charset="0"/>
              </a:rPr>
              <a:t>n under-step when the heel strikes the riser on descent, an over-step when the ball of the foot rolls off the tread nosing (depicted here) and an air-step when the pedestrian misses the tread all together. Many reasons why these missteps can occur with some due to stair design (riser/tread dimensions, stair too steep etc) and some due to pedestrians running down stairs or carrying items.  Either way, the handrail is the only thing separating the pedestrian from certain injury or worst and the availability and design must be taken seriously.</a:t>
            </a:r>
          </a:p>
          <a:p>
            <a:endParaRPr lang="en-US" dirty="0" smtClean="0">
              <a:latin typeface="Arial" pitchFamily="34" charset="0"/>
            </a:endParaRPr>
          </a:p>
          <a:p>
            <a:r>
              <a:rPr lang="en-US" dirty="0" smtClean="0">
                <a:latin typeface="Arial" pitchFamily="34" charset="0"/>
              </a:rPr>
              <a:t>The guidelines here are common guidelines in the building codes, ADAAG (where this image came from), NFPA 101 Life Safety Codes on hand rail design etc.  A handrail is not useful if it cannot be gripped and the dimensions here offer good guidance.  Decorative handrails like the examples with “X” are “not recommended” but yet we see them all the time.  If you need to replace or add handrails, please use a style more conducive to better grip effect.  </a:t>
            </a:r>
          </a:p>
          <a:p>
            <a:endParaRPr lang="en-US"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sldNum" sz="quarter" idx="5"/>
          </p:nvPr>
        </p:nvSpPr>
        <p:spPr>
          <a:noFill/>
        </p:spPr>
        <p:txBody>
          <a:bodyPr/>
          <a:lstStyle/>
          <a:p>
            <a:pPr defTabSz="932739"/>
            <a:fld id="{8CA886B6-27B4-4514-933F-825F965128C5}" type="slidenum">
              <a:rPr lang="en-US" smtClean="0"/>
              <a:pPr defTabSz="932739"/>
              <a:t>19</a:t>
            </a:fld>
            <a:endParaRPr lang="en-US" smtClean="0"/>
          </a:p>
        </p:txBody>
      </p:sp>
      <p:sp>
        <p:nvSpPr>
          <p:cNvPr id="76803" name="Rectangle 2"/>
          <p:cNvSpPr>
            <a:spLocks noGrp="1" noRot="1" noChangeAspect="1" noChangeArrowheads="1" noTextEdit="1"/>
          </p:cNvSpPr>
          <p:nvPr>
            <p:ph type="sldImg"/>
          </p:nvPr>
        </p:nvSpPr>
        <p:spPr>
          <a:ln cap="flat"/>
        </p:spPr>
      </p:sp>
      <p:sp>
        <p:nvSpPr>
          <p:cNvPr id="76804" name="Rectangle 3"/>
          <p:cNvSpPr>
            <a:spLocks noGrp="1" noChangeArrowheads="1"/>
          </p:cNvSpPr>
          <p:nvPr>
            <p:ph type="body" idx="1"/>
          </p:nvPr>
        </p:nvSpPr>
        <p:spPr>
          <a:noFill/>
          <a:ln/>
        </p:spPr>
        <p:txBody>
          <a:bodyPr/>
          <a:lstStyle/>
          <a:p>
            <a:r>
              <a:rPr lang="en-US" dirty="0" smtClean="0">
                <a:latin typeface="Arial" pitchFamily="34" charset="0"/>
              </a:rPr>
              <a:t>Next is floor surface selection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DB13C9-3550-4219-8881-BC02B2EE37DD}" type="slidenum">
              <a:rPr lang="en-US"/>
              <a:pPr/>
              <a:t>2</a:t>
            </a:fld>
            <a:endParaRPr lang="en-US"/>
          </a:p>
        </p:txBody>
      </p:sp>
      <p:sp>
        <p:nvSpPr>
          <p:cNvPr id="175106" name="Rectangle 2"/>
          <p:cNvSpPr>
            <a:spLocks noGrp="1" noRot="1" noChangeAspect="1" noChangeArrowheads="1" noTextEdit="1"/>
          </p:cNvSpPr>
          <p:nvPr>
            <p:ph type="sldImg"/>
          </p:nvPr>
        </p:nvSpPr>
        <p:spPr>
          <a:xfrm>
            <a:off x="1168400" y="687388"/>
            <a:ext cx="4522788" cy="3394075"/>
          </a:xfrm>
          <a:ln w="12700" cap="flat">
            <a:solidFill>
              <a:schemeClr val="tx1"/>
            </a:solidFill>
          </a:ln>
          <a:extLst>
            <a:ext uri="{909E8E84-426E-40DD-AFC4-6F175D3DCCD1}">
              <a14:hiddenFill xmlns:a14="http://schemas.microsoft.com/office/drawing/2010/main">
                <a:noFill/>
              </a14:hiddenFill>
            </a:ext>
          </a:extLst>
        </p:spPr>
      </p:sp>
      <p:sp>
        <p:nvSpPr>
          <p:cNvPr id="175107" name="Rectangle 3"/>
          <p:cNvSpPr>
            <a:spLocks noGrp="1" noChangeArrowheads="1"/>
          </p:cNvSpPr>
          <p:nvPr>
            <p:ph type="body" idx="1"/>
          </p:nvPr>
        </p:nvSpPr>
        <p:spPr>
          <a:xfrm>
            <a:off x="913805" y="4315047"/>
            <a:ext cx="5030391" cy="4086752"/>
          </a:xfrm>
          <a:noFill/>
          <a:ln/>
        </p:spPr>
        <p:txBody>
          <a:bodyPr lIns="90741" tIns="46139" rIns="90741" bIns="46139"/>
          <a:lstStyle/>
          <a:p>
            <a:r>
              <a:rPr lang="en-US" sz="800" i="1"/>
              <a:t>Notes to Instructor/Facilitator</a:t>
            </a:r>
          </a:p>
          <a:p>
            <a:r>
              <a:rPr lang="en-US" sz="800" i="1"/>
              <a:t>Here are some basic points to set the tone for the meeting. Expand as needed.</a:t>
            </a:r>
          </a:p>
          <a:p>
            <a:r>
              <a:rPr lang="en-US" sz="800"/>
              <a:t>______________________</a:t>
            </a:r>
          </a:p>
          <a:p>
            <a:pPr>
              <a:spcBef>
                <a:spcPct val="0"/>
              </a:spcBef>
            </a:pPr>
            <a:r>
              <a:rPr lang="en-US" sz="800" i="1"/>
              <a:t>Discussion Leader’s Notes</a:t>
            </a:r>
            <a:r>
              <a:rPr lang="en-US" sz="800"/>
              <a:t>:</a:t>
            </a:r>
            <a:br>
              <a:rPr lang="en-US" sz="800"/>
            </a:br>
            <a:r>
              <a:rPr lang="en-US" sz="800" b="1"/>
              <a:t>Here are some guidelines for the way we will conduct this meeting:</a:t>
            </a:r>
          </a:p>
          <a:p>
            <a:r>
              <a:rPr lang="en-US" sz="800" b="1" u="sng"/>
              <a:t>DO</a:t>
            </a:r>
          </a:p>
          <a:p>
            <a:r>
              <a:rPr lang="en-US" sz="800" b="1"/>
              <a:t>Ask a question when you have one.</a:t>
            </a:r>
          </a:p>
          <a:p>
            <a:r>
              <a:rPr lang="en-US" sz="800" b="1"/>
              <a:t>Feel free to share an illustration or personal experiences.</a:t>
            </a:r>
          </a:p>
          <a:p>
            <a:r>
              <a:rPr lang="en-US" sz="800" b="1"/>
              <a:t>Request an example if a point is not clear.</a:t>
            </a:r>
          </a:p>
          <a:p>
            <a:r>
              <a:rPr lang="en-US" sz="800" b="1"/>
              <a:t>Actively participate – there’s no such thing as a silly question, particularly when talking about safety.</a:t>
            </a:r>
          </a:p>
          <a:p>
            <a:r>
              <a:rPr lang="en-US" sz="800" b="1"/>
              <a:t>Support your co-workers. Be courteous and encouraging as they offer input to this meeting.</a:t>
            </a:r>
          </a:p>
          <a:p>
            <a:r>
              <a:rPr lang="en-US" sz="800" b="1"/>
              <a:t>Search for ways in which you can apply this general principle or idea to your work environment. Turn this knowledge into know-how.</a:t>
            </a:r>
          </a:p>
          <a:p>
            <a:r>
              <a:rPr lang="en-US" sz="800" b="1"/>
              <a:t>Pass on information learned here to your subordinates or any co-workers who have not attended this session.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Not all flooring is not created equal and some products perform differently in terms of slipperiness. If you have a floor that you expect to be exposed to wet conditions, like at entrances or</a:t>
            </a:r>
            <a:r>
              <a:rPr lang="en-US" baseline="0" dirty="0" smtClean="0">
                <a:latin typeface="Arial" pitchFamily="34" charset="0"/>
              </a:rPr>
              <a:t> in</a:t>
            </a:r>
            <a:r>
              <a:rPr lang="en-US" dirty="0" smtClean="0">
                <a:latin typeface="Arial" pitchFamily="34" charset="0"/>
              </a:rPr>
              <a:t> manufacturing operations where water or contaminants are present like oil, grease, dust,</a:t>
            </a:r>
            <a:r>
              <a:rPr lang="en-US" baseline="0" dirty="0" smtClean="0">
                <a:latin typeface="Arial" pitchFamily="34" charset="0"/>
              </a:rPr>
              <a:t> etc.</a:t>
            </a:r>
            <a:r>
              <a:rPr lang="en-US" dirty="0" smtClean="0">
                <a:latin typeface="Arial" pitchFamily="34" charset="0"/>
              </a:rPr>
              <a:t> then consider a product that will perform well from a slip resistant standpoint. Otherwise, you are dealing with entrance mat strategies and housekeeping to keep floors clean and dry.  You might also be talking about treatment</a:t>
            </a:r>
            <a:r>
              <a:rPr lang="en-US" baseline="0" dirty="0" smtClean="0">
                <a:latin typeface="Arial" pitchFamily="34" charset="0"/>
              </a:rPr>
              <a:t> interventions which we will talk about in a minute.</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fld id="{F01F9CCA-C238-4AE5-8793-4AE758C9C256}" type="slidenum">
              <a:rPr lang="en-US" smtClean="0"/>
              <a:pPr/>
              <a:t>20</a:t>
            </a:fld>
            <a:endParaRPr lang="en-US"/>
          </a:p>
        </p:txBody>
      </p:sp>
    </p:spTree>
    <p:extLst>
      <p:ext uri="{BB962C8B-B14F-4D97-AF65-F5344CB8AC3E}">
        <p14:creationId xmlns:p14="http://schemas.microsoft.com/office/powerpoint/2010/main" val="1565289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dirty="0" smtClean="0">
                <a:latin typeface="Arial" pitchFamily="34" charset="0"/>
              </a:rPr>
              <a:t>This slide speaks to the importance of placement of towel dispensers and hand dryers after washing hands in rest rooms. When remodeling your rest rooms discourage them being placed where the pedestrian drops water from their hands onto the floor to access them.  Ideally, keep in front or near the sinks.</a:t>
            </a:r>
          </a:p>
          <a:p>
            <a:endParaRPr lang="en-US" dirty="0" smtClean="0">
              <a:latin typeface="Arial" pitchFamily="34" charset="0"/>
            </a:endParaRPr>
          </a:p>
        </p:txBody>
      </p:sp>
      <p:sp>
        <p:nvSpPr>
          <p:cNvPr id="78852" name="Slide Number Placeholder 3"/>
          <p:cNvSpPr>
            <a:spLocks noGrp="1"/>
          </p:cNvSpPr>
          <p:nvPr>
            <p:ph type="sldNum" sz="quarter" idx="5"/>
          </p:nvPr>
        </p:nvSpPr>
        <p:spPr>
          <a:noFill/>
        </p:spPr>
        <p:txBody>
          <a:bodyPr/>
          <a:lstStyle/>
          <a:p>
            <a:pPr defTabSz="932739"/>
            <a:fld id="{287FAB9A-700B-4B81-9751-690A2875B595}" type="slidenum">
              <a:rPr lang="en-US" smtClean="0"/>
              <a:pPr defTabSz="932739"/>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p:spPr>
        <p:txBody>
          <a:bodyPr/>
          <a:lstStyle/>
          <a:p>
            <a:pPr defTabSz="932739"/>
            <a:fld id="{9F7C7B95-38E3-4163-A6FA-9C4937F3CD98}" type="slidenum">
              <a:rPr lang="en-US" smtClean="0"/>
              <a:pPr defTabSz="932739"/>
              <a:t>22</a:t>
            </a:fld>
            <a:endParaRPr lang="en-US" smtClean="0"/>
          </a:p>
        </p:txBody>
      </p:sp>
      <p:sp>
        <p:nvSpPr>
          <p:cNvPr id="79875" name="Rectangle 2"/>
          <p:cNvSpPr>
            <a:spLocks noGrp="1" noRot="1" noChangeAspect="1" noChangeArrowheads="1" noTextEdit="1"/>
          </p:cNvSpPr>
          <p:nvPr>
            <p:ph type="sldImg"/>
          </p:nvPr>
        </p:nvSpPr>
        <p:spPr>
          <a:ln cap="flat"/>
        </p:spPr>
      </p:sp>
      <p:sp>
        <p:nvSpPr>
          <p:cNvPr id="79876" name="Rectangle 3"/>
          <p:cNvSpPr>
            <a:spLocks noGrp="1" noChangeArrowheads="1"/>
          </p:cNvSpPr>
          <p:nvPr>
            <p:ph type="body" idx="1"/>
          </p:nvPr>
        </p:nvSpPr>
        <p:spPr>
          <a:noFill/>
          <a:ln/>
        </p:spPr>
        <p:txBody>
          <a:bodyPr/>
          <a:lstStyle/>
          <a:p>
            <a:r>
              <a:rPr lang="en-US" dirty="0" smtClean="0">
                <a:latin typeface="Arial" pitchFamily="34" charset="0"/>
              </a:rPr>
              <a:t>Next</a:t>
            </a:r>
            <a:r>
              <a:rPr lang="en-US" baseline="0" dirty="0" smtClean="0">
                <a:latin typeface="Arial" pitchFamily="34" charset="0"/>
              </a:rPr>
              <a:t> are some </a:t>
            </a:r>
            <a:r>
              <a:rPr lang="en-US" dirty="0" smtClean="0">
                <a:latin typeface="Arial" pitchFamily="34" charset="0"/>
              </a:rPr>
              <a:t>brief comments on floor surface treatments to improve slip resistance of floors and some facts about manufacturer slip resistant lab test results provided in the product specification sheets.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p:cNvSpPr>
            <a:spLocks noGrp="1" noChangeArrowheads="1"/>
          </p:cNvSpPr>
          <p:nvPr>
            <p:ph type="sldNum" sz="quarter" idx="5"/>
          </p:nvPr>
        </p:nvSpPr>
        <p:spPr>
          <a:noFill/>
        </p:spPr>
        <p:txBody>
          <a:bodyPr/>
          <a:lstStyle/>
          <a:p>
            <a:pPr defTabSz="932739"/>
            <a:fld id="{FBD51809-3467-4727-BA75-E7E62F7EEF2A}" type="slidenum">
              <a:rPr lang="en-US" smtClean="0"/>
              <a:pPr defTabSz="932739"/>
              <a:t>23</a:t>
            </a:fld>
            <a:endParaRPr lang="en-US" smtClean="0"/>
          </a:p>
        </p:txBody>
      </p:sp>
      <p:sp>
        <p:nvSpPr>
          <p:cNvPr id="80899" name="Rectangle 2"/>
          <p:cNvSpPr>
            <a:spLocks noGrp="1" noRot="1" noChangeAspect="1" noChangeArrowheads="1" noTextEdit="1"/>
          </p:cNvSpPr>
          <p:nvPr>
            <p:ph type="sldImg"/>
          </p:nvPr>
        </p:nvSpPr>
        <p:spPr>
          <a:ln cap="flat"/>
        </p:spPr>
      </p:sp>
      <p:sp>
        <p:nvSpPr>
          <p:cNvPr id="80900" name="Rectangle 3"/>
          <p:cNvSpPr>
            <a:spLocks noGrp="1" noChangeArrowheads="1"/>
          </p:cNvSpPr>
          <p:nvPr>
            <p:ph type="body" idx="1"/>
          </p:nvPr>
        </p:nvSpPr>
        <p:spPr>
          <a:noFill/>
          <a:ln/>
        </p:spPr>
        <p:txBody>
          <a:bodyPr/>
          <a:lstStyle/>
          <a:p>
            <a:r>
              <a:rPr lang="en-US" dirty="0" smtClean="0">
                <a:latin typeface="Arial" pitchFamily="34" charset="0"/>
              </a:rPr>
              <a:t>Most common treatments are etches, waxes and polishes and slip resistant products to add to wash water, wax and polishes and coatings. Each one has advantages and disadvantages. Chemical etches are only effective for clean water not grease or oil contaminants. Ammonium </a:t>
            </a:r>
            <a:r>
              <a:rPr lang="en-US" dirty="0" err="1" smtClean="0">
                <a:latin typeface="Arial" pitchFamily="34" charset="0"/>
              </a:rPr>
              <a:t>Biflouride</a:t>
            </a:r>
            <a:r>
              <a:rPr lang="en-US" dirty="0" smtClean="0">
                <a:latin typeface="Arial" pitchFamily="34" charset="0"/>
              </a:rPr>
              <a:t> (AB) is a common chemical etching material. Etching treatments are common in bath tub treatments and non-glazed tiles as indicated. The benefit is a micro surface roughness treatment but they do wear over time and sometimes need to be redone. </a:t>
            </a:r>
          </a:p>
          <a:p>
            <a:endParaRPr lang="en-US" dirty="0" smtClean="0">
              <a:latin typeface="Arial" pitchFamily="34" charset="0"/>
            </a:endParaRPr>
          </a:p>
          <a:p>
            <a:r>
              <a:rPr lang="en-US" dirty="0" smtClean="0">
                <a:latin typeface="Arial" pitchFamily="34" charset="0"/>
              </a:rPr>
              <a:t>Waxes and polishes and slip treatments offer limited benefit when wet and mostly the benefit is seen when dry. We’ve seen this in the field and in the laboratory.  </a:t>
            </a:r>
          </a:p>
          <a:p>
            <a:endParaRPr lang="en-US" dirty="0" smtClean="0">
              <a:latin typeface="Arial" pitchFamily="34" charset="0"/>
            </a:endParaRPr>
          </a:p>
          <a:p>
            <a:r>
              <a:rPr lang="en-US" dirty="0" smtClean="0">
                <a:latin typeface="Arial" pitchFamily="34" charset="0"/>
              </a:rPr>
              <a:t>This ASTM standard and UL 410 standard and slip test is a laboratory test frequently performed by manufacturers of waxes and polishes and results are cited in their specification sheets.  They often certify their product as “slip resistant” from this lab test but they don’t tell you the test is a </a:t>
            </a:r>
            <a:r>
              <a:rPr lang="en-US" u="sng" dirty="0" smtClean="0">
                <a:latin typeface="Arial" pitchFamily="34" charset="0"/>
              </a:rPr>
              <a:t>dry only test</a:t>
            </a:r>
            <a:r>
              <a:rPr lang="en-US" dirty="0" smtClean="0">
                <a:latin typeface="Arial" pitchFamily="34" charset="0"/>
              </a:rPr>
              <a:t> and is </a:t>
            </a:r>
            <a:r>
              <a:rPr lang="en-US" u="sng" dirty="0" smtClean="0">
                <a:latin typeface="Arial" pitchFamily="34" charset="0"/>
              </a:rPr>
              <a:t>NOT a measure of wet slip resistance</a:t>
            </a:r>
            <a:r>
              <a:rPr lang="en-US" dirty="0" smtClean="0">
                <a:latin typeface="Arial" pitchFamily="34" charset="0"/>
              </a:rPr>
              <a:t>, which is what we are more concerned about for slips and falls.  For all practical purposes, this test offers very limited information on slip performance.</a:t>
            </a:r>
          </a:p>
          <a:p>
            <a:endParaRPr lang="en-US" dirty="0" smtClean="0">
              <a:latin typeface="Arial" pitchFamily="34" charset="0"/>
            </a:endParaRPr>
          </a:p>
          <a:p>
            <a:r>
              <a:rPr lang="en-US" dirty="0" smtClean="0">
                <a:latin typeface="Arial" pitchFamily="34" charset="0"/>
              </a:rPr>
              <a:t>Coatings offer a more durable treatment and there are 3 types; urethane, epoxy and acrylic.  You can blend in grits as well. It is important to mention you can get very good slip resistance from very small grits and there are grit size recommendations for industries including food processing. </a:t>
            </a:r>
          </a:p>
          <a:p>
            <a:endParaRPr lang="en-US" dirty="0"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sldNum" sz="quarter" idx="5"/>
          </p:nvPr>
        </p:nvSpPr>
        <p:spPr>
          <a:noFill/>
        </p:spPr>
        <p:txBody>
          <a:bodyPr/>
          <a:lstStyle/>
          <a:p>
            <a:pPr defTabSz="932739"/>
            <a:fld id="{2E9FDB25-514C-48C4-8524-A07B5255344D}" type="slidenum">
              <a:rPr lang="en-US" smtClean="0"/>
              <a:pPr defTabSz="932739"/>
              <a:t>24</a:t>
            </a:fld>
            <a:endParaRPr lang="en-US" smtClean="0"/>
          </a:p>
        </p:txBody>
      </p:sp>
      <p:sp>
        <p:nvSpPr>
          <p:cNvPr id="82947" name="Rectangle 2"/>
          <p:cNvSpPr>
            <a:spLocks noGrp="1" noRot="1" noChangeAspect="1" noChangeArrowheads="1" noTextEdit="1"/>
          </p:cNvSpPr>
          <p:nvPr>
            <p:ph type="sldImg"/>
          </p:nvPr>
        </p:nvSpPr>
        <p:spPr>
          <a:ln cap="flat"/>
        </p:spPr>
      </p:sp>
      <p:sp>
        <p:nvSpPr>
          <p:cNvPr id="82948" name="Rectangle 3"/>
          <p:cNvSpPr>
            <a:spLocks noGrp="1" noChangeArrowheads="1"/>
          </p:cNvSpPr>
          <p:nvPr>
            <p:ph type="body" idx="1"/>
          </p:nvPr>
        </p:nvSpPr>
        <p:spPr>
          <a:noFill/>
          <a:ln/>
        </p:spPr>
        <p:txBody>
          <a:bodyPr/>
          <a:lstStyle/>
          <a:p>
            <a:r>
              <a:rPr lang="en-US" dirty="0" smtClean="0">
                <a:latin typeface="Arial" pitchFamily="34" charset="0"/>
              </a:rPr>
              <a:t>Now lets talk about housekeeping</a:t>
            </a:r>
            <a:r>
              <a:rPr lang="en-US" baseline="0" dirty="0" smtClean="0">
                <a:latin typeface="Arial" pitchFamily="34" charset="0"/>
              </a:rPr>
              <a:t> and importance of </a:t>
            </a:r>
            <a:r>
              <a:rPr lang="en-US" dirty="0" smtClean="0">
                <a:latin typeface="Arial" pitchFamily="34" charset="0"/>
              </a:rPr>
              <a:t>floor cleaning protocols.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Grp="1" noChangeArrowheads="1"/>
          </p:cNvSpPr>
          <p:nvPr>
            <p:ph type="sldNum" sz="quarter" idx="5"/>
          </p:nvPr>
        </p:nvSpPr>
        <p:spPr>
          <a:noFill/>
        </p:spPr>
        <p:txBody>
          <a:bodyPr/>
          <a:lstStyle/>
          <a:p>
            <a:pPr defTabSz="932739"/>
            <a:fld id="{9D08D264-8EA6-443C-8E01-5A9741D23AA6}" type="slidenum">
              <a:rPr lang="en-US" smtClean="0"/>
              <a:pPr defTabSz="932739"/>
              <a:t>25</a:t>
            </a:fld>
            <a:endParaRPr lang="en-US" smtClean="0"/>
          </a:p>
        </p:txBody>
      </p:sp>
      <p:sp>
        <p:nvSpPr>
          <p:cNvPr id="83971" name="Rectangle 2"/>
          <p:cNvSpPr>
            <a:spLocks noGrp="1" noRot="1" noChangeAspect="1" noChangeArrowheads="1" noTextEdit="1"/>
          </p:cNvSpPr>
          <p:nvPr>
            <p:ph type="sldImg"/>
          </p:nvPr>
        </p:nvSpPr>
        <p:spPr>
          <a:ln cap="flat"/>
        </p:spPr>
      </p:sp>
      <p:sp>
        <p:nvSpPr>
          <p:cNvPr id="83972" name="Rectangle 3"/>
          <p:cNvSpPr>
            <a:spLocks noGrp="1" noChangeArrowheads="1"/>
          </p:cNvSpPr>
          <p:nvPr>
            <p:ph type="body" idx="1"/>
          </p:nvPr>
        </p:nvSpPr>
        <p:spPr>
          <a:noFill/>
          <a:ln/>
        </p:spPr>
        <p:txBody>
          <a:bodyPr/>
          <a:lstStyle/>
          <a:p>
            <a:r>
              <a:rPr lang="en-US" dirty="0" smtClean="0">
                <a:latin typeface="Arial" pitchFamily="34" charset="0"/>
              </a:rPr>
              <a:t>One of the most important prevention elements is managing the housekeeping and cleaning process of your floors.  Selecting the right floor cleaning chemical for the desired contaminant is critical to keeping the floors clean.  You need to ensure you follow the manufacturer’s instructions on concentration mix, water temperature, dwell time and rinse.  Too much cleaner will leave a residue which can be slippery, too little won’t clean the floor adequately. In the case of enzymatic cleaners, the manufacturers</a:t>
            </a:r>
            <a:r>
              <a:rPr lang="en-US" baseline="0" dirty="0" smtClean="0">
                <a:latin typeface="Arial" pitchFamily="34" charset="0"/>
              </a:rPr>
              <a:t> say not to </a:t>
            </a:r>
            <a:r>
              <a:rPr lang="en-US" dirty="0" smtClean="0">
                <a:latin typeface="Arial" pitchFamily="34" charset="0"/>
              </a:rPr>
              <a:t>use hot water and rinse and more in a second on that. </a:t>
            </a:r>
            <a:r>
              <a:rPr lang="en-US" baseline="0" dirty="0" smtClean="0">
                <a:latin typeface="Arial" pitchFamily="34" charset="0"/>
              </a:rPr>
              <a:t> Your f</a:t>
            </a:r>
            <a:r>
              <a:rPr lang="en-US" dirty="0" smtClean="0">
                <a:latin typeface="Arial" pitchFamily="34" charset="0"/>
              </a:rPr>
              <a:t>loor cleaning protocol should be in writing and managed with the frequency schedule. Having the right cleaning tools available is important as well; mops, buckets, rinse equipment etc.  Liberty Mutual recently completed a study of slips and falls in the limited service restaurant industry</a:t>
            </a:r>
            <a:r>
              <a:rPr lang="en-US" baseline="0" dirty="0" smtClean="0">
                <a:latin typeface="Arial" pitchFamily="34" charset="0"/>
              </a:rPr>
              <a:t> and commonly discovered restaurants were not following instructions for use of enzymatic floor cleaners. This same study concluded that for every 0.1 increase of a floors mean COF there was a corresponding 21% decrease in slips reported by workers. Your floor cleaning method can contribute greatly to increasing the COF of your floor.  </a:t>
            </a:r>
            <a:endParaRPr lang="en-US" dirty="0"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9F5470-AD06-41B5-9B45-835294BE12FD}" type="slidenum">
              <a:rPr lang="en-US"/>
              <a:pPr/>
              <a:t>26</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xfrm>
            <a:off x="913805" y="4315047"/>
            <a:ext cx="5030391" cy="4086752"/>
          </a:xfrm>
        </p:spPr>
        <p:txBody>
          <a:bodyPr/>
          <a:lstStyle/>
          <a:p>
            <a:r>
              <a:rPr lang="en-US" i="1" dirty="0"/>
              <a:t>Notes to Instructor/Facilitator </a:t>
            </a:r>
          </a:p>
          <a:p>
            <a:r>
              <a:rPr lang="en-US" i="1" dirty="0"/>
              <a:t>Discuss the elements of a housekeeping program.</a:t>
            </a:r>
          </a:p>
          <a:p>
            <a:r>
              <a:rPr lang="en-US" dirty="0"/>
              <a:t>______________________</a:t>
            </a:r>
          </a:p>
          <a:p>
            <a:r>
              <a:rPr lang="en-US" i="1" dirty="0"/>
              <a:t>Discussion Leader’s Notes</a:t>
            </a:r>
            <a:r>
              <a:rPr lang="en-US" dirty="0"/>
              <a:t>:</a:t>
            </a:r>
            <a:br>
              <a:rPr lang="en-US" dirty="0"/>
            </a:br>
            <a:endParaRPr lang="en-US" dirty="0" smtClean="0"/>
          </a:p>
          <a:p>
            <a:r>
              <a:rPr lang="en-US" b="0" dirty="0" smtClean="0"/>
              <a:t>Placing warning signs around wet floors to warn pedestrians of potential slippery hazards is an appropriate</a:t>
            </a:r>
            <a:r>
              <a:rPr lang="en-US" b="0" baseline="0" dirty="0" smtClean="0"/>
              <a:t> intervention but warning signs should be promptly removed when the hazard is corrected.  Some of these signs can actually become tripping hazards if they are there too long</a:t>
            </a:r>
            <a:r>
              <a:rPr lang="en-US" b="0" dirty="0" smtClean="0"/>
              <a:t>.  Having enough trash containers available is important as well to keep floors free of debris.</a:t>
            </a:r>
            <a:endParaRPr lang="en-US" b="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DD2C18-A49C-477D-9458-7EBAB783157E}" type="slidenum">
              <a:rPr lang="en-US"/>
              <a:pPr/>
              <a:t>27</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xfrm>
            <a:off x="913805" y="4315047"/>
            <a:ext cx="5030391" cy="4086752"/>
          </a:xfrm>
        </p:spPr>
        <p:txBody>
          <a:bodyPr/>
          <a:lstStyle/>
          <a:p>
            <a:r>
              <a:rPr lang="en-US" i="1" dirty="0"/>
              <a:t>Notes to Instructor/Facilitator </a:t>
            </a:r>
          </a:p>
          <a:p>
            <a:r>
              <a:rPr lang="en-US" i="1" dirty="0"/>
              <a:t>Discuss the ways to make housekeeping accountable at each level.</a:t>
            </a:r>
          </a:p>
          <a:p>
            <a:r>
              <a:rPr lang="en-US" dirty="0"/>
              <a:t>______________________</a:t>
            </a:r>
          </a:p>
          <a:p>
            <a:pPr>
              <a:spcBef>
                <a:spcPct val="0"/>
              </a:spcBef>
            </a:pPr>
            <a:r>
              <a:rPr lang="en-US" i="1" dirty="0"/>
              <a:t>Discussion Leader’s Notes</a:t>
            </a:r>
            <a:r>
              <a:rPr lang="en-US" dirty="0"/>
              <a:t>:</a:t>
            </a:r>
            <a:br>
              <a:rPr lang="en-US" dirty="0"/>
            </a:br>
            <a:r>
              <a:rPr lang="en-US" b="0" dirty="0"/>
              <a:t>Establish a training program for persons responsible for inspection, maintenance, and cleaning. This includes definition of cleaning requirements, cleaning procedures, safe handling and disposal of chemicals and solutions, emergency conditions and operations, and record keeping or reporting related to housekeeping and maintenance. </a:t>
            </a:r>
            <a:r>
              <a:rPr lang="en-US" b="0" baseline="0" dirty="0" smtClean="0"/>
              <a:t> The importance of “clean as you go” policies are important as well i.e. </a:t>
            </a:r>
            <a:r>
              <a:rPr lang="en-US" dirty="0" smtClean="0"/>
              <a:t>“if you see it pick it up or clean it up”.  Good housekeeping</a:t>
            </a:r>
            <a:r>
              <a:rPr lang="en-US" baseline="0" dirty="0" smtClean="0"/>
              <a:t> is everyone’s responsibility.</a:t>
            </a:r>
            <a:endParaRPr lang="en-US" b="1" dirty="0"/>
          </a:p>
          <a:p>
            <a:pPr>
              <a:spcBef>
                <a:spcPct val="0"/>
              </a:spcBef>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noChangeArrowheads="1"/>
          </p:cNvSpPr>
          <p:nvPr>
            <p:ph type="sldNum" sz="quarter" idx="5"/>
          </p:nvPr>
        </p:nvSpPr>
        <p:spPr>
          <a:noFill/>
        </p:spPr>
        <p:txBody>
          <a:bodyPr/>
          <a:lstStyle/>
          <a:p>
            <a:pPr defTabSz="932739"/>
            <a:fld id="{C8D7AD36-21C8-49C7-9769-1ADF1FCB67C3}" type="slidenum">
              <a:rPr lang="en-US" smtClean="0"/>
              <a:pPr defTabSz="932739"/>
              <a:t>28</a:t>
            </a:fld>
            <a:endParaRPr lang="en-US" smtClean="0"/>
          </a:p>
        </p:txBody>
      </p:sp>
      <p:sp>
        <p:nvSpPr>
          <p:cNvPr id="86019" name="Rectangle 2"/>
          <p:cNvSpPr>
            <a:spLocks noGrp="1" noRot="1" noChangeAspect="1" noChangeArrowheads="1" noTextEdit="1"/>
          </p:cNvSpPr>
          <p:nvPr>
            <p:ph type="sldImg"/>
          </p:nvPr>
        </p:nvSpPr>
        <p:spPr>
          <a:ln cap="flat"/>
        </p:spPr>
      </p:sp>
      <p:sp>
        <p:nvSpPr>
          <p:cNvPr id="86020" name="Rectangle 3"/>
          <p:cNvSpPr>
            <a:spLocks noGrp="1" noChangeArrowheads="1"/>
          </p:cNvSpPr>
          <p:nvPr>
            <p:ph type="body" idx="1"/>
          </p:nvPr>
        </p:nvSpPr>
        <p:spPr>
          <a:noFill/>
          <a:ln/>
        </p:spPr>
        <p:txBody>
          <a:bodyPr/>
          <a:lstStyle/>
          <a:p>
            <a:r>
              <a:rPr lang="en-US" dirty="0" smtClean="0">
                <a:latin typeface="Arial" pitchFamily="34" charset="0"/>
              </a:rPr>
              <a:t>Let’s briefly talk about slip resistant footwear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Slip resistant footwear is primarily used </a:t>
            </a:r>
            <a:r>
              <a:rPr lang="en-US" baseline="0" dirty="0" smtClean="0"/>
              <a:t>in food service operations and in healthcare. Manufacturers follow general guidelines as shown on this slide for outsole rubber materials and tread design that increase slip resistance performance of the shoe.  Overshoes are also available at reduced cost. New standards are being written on slip testing of footwear but, at the moment, manufacturers of slip resistant shoes do their own testing and do not follow a standard test method.  Regardless, the same Liberty Mutual limited service restaurant industry study mentioned previously had also shown </a:t>
            </a:r>
            <a:r>
              <a:rPr lang="en-US" i="0" baseline="0" dirty="0" smtClean="0"/>
              <a:t>u</a:t>
            </a:r>
            <a:r>
              <a:rPr lang="en-US" i="0" dirty="0" smtClean="0"/>
              <a:t>se of shoes marked as slip resistant resulted in higher mean COF and were associated with a decreased rate of slipping. General guidelines for workplace footwear and slip resistance is that the tread should be in good condition and offer good slip resistant benefits. </a:t>
            </a:r>
            <a:r>
              <a:rPr lang="en-US" i="0" baseline="0" dirty="0" smtClean="0"/>
              <a:t> </a:t>
            </a:r>
            <a:endParaRPr lang="en-US" i="0" dirty="0" smtClean="0"/>
          </a:p>
        </p:txBody>
      </p:sp>
      <p:sp>
        <p:nvSpPr>
          <p:cNvPr id="4" name="Slide Number Placeholder 3"/>
          <p:cNvSpPr>
            <a:spLocks noGrp="1"/>
          </p:cNvSpPr>
          <p:nvPr>
            <p:ph type="sldNum" sz="quarter" idx="10"/>
          </p:nvPr>
        </p:nvSpPr>
        <p:spPr/>
        <p:txBody>
          <a:bodyPr/>
          <a:lstStyle/>
          <a:p>
            <a:fld id="{F01F9CCA-C238-4AE5-8793-4AE758C9C256}" type="slidenum">
              <a:rPr lang="en-US" smtClean="0"/>
              <a:pPr/>
              <a:t>29</a:t>
            </a:fld>
            <a:endParaRPr lang="en-US"/>
          </a:p>
        </p:txBody>
      </p:sp>
    </p:spTree>
    <p:extLst>
      <p:ext uri="{BB962C8B-B14F-4D97-AF65-F5344CB8AC3E}">
        <p14:creationId xmlns:p14="http://schemas.microsoft.com/office/powerpoint/2010/main" val="1029930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666DBB-981B-45B9-B9E7-14F344B8B82B}" type="slidenum">
              <a:rPr lang="en-US"/>
              <a:pPr/>
              <a:t>3</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xfrm>
            <a:off x="913805" y="4315047"/>
            <a:ext cx="5030391" cy="4086752"/>
          </a:xfrm>
        </p:spPr>
        <p:txBody>
          <a:bodyPr/>
          <a:lstStyle/>
          <a:p>
            <a:r>
              <a:rPr lang="en-US" i="1" dirty="0"/>
              <a:t>Notes to Instructor/Facilitator </a:t>
            </a:r>
          </a:p>
          <a:p>
            <a:r>
              <a:rPr lang="en-US" i="1" dirty="0"/>
              <a:t>As discussion leader, emphasize the extent of the fall problem in the workplace, basic causes of falls inside and from heights, and control techniques.</a:t>
            </a:r>
          </a:p>
          <a:p>
            <a:r>
              <a:rPr lang="en-US" dirty="0"/>
              <a:t>______________________</a:t>
            </a:r>
          </a:p>
          <a:p>
            <a:pPr>
              <a:spcBef>
                <a:spcPct val="0"/>
              </a:spcBef>
            </a:pPr>
            <a:r>
              <a:rPr lang="en-US" i="1" dirty="0"/>
              <a:t>Discussion Leader’s Notes</a:t>
            </a:r>
            <a:r>
              <a:rPr lang="en-US" dirty="0"/>
              <a:t>:</a:t>
            </a:r>
            <a:br>
              <a:rPr lang="en-US" dirty="0"/>
            </a:br>
            <a:r>
              <a:rPr lang="en-US" b="1" dirty="0" smtClean="0"/>
              <a:t>As</a:t>
            </a:r>
            <a:r>
              <a:rPr lang="en-US" b="1" baseline="0" dirty="0" smtClean="0"/>
              <a:t> a result of attending this session you will be able to</a:t>
            </a:r>
            <a:r>
              <a:rPr lang="en-US" b="1" dirty="0" smtClean="0"/>
              <a:t>:</a:t>
            </a:r>
          </a:p>
          <a:p>
            <a:r>
              <a:rPr lang="en-US" b="1" dirty="0" smtClean="0"/>
              <a:t>•  Explain</a:t>
            </a:r>
            <a:r>
              <a:rPr lang="en-US" b="1" baseline="0" dirty="0" smtClean="0"/>
              <a:t> the significance of slips, trip and falls.  </a:t>
            </a:r>
            <a:r>
              <a:rPr lang="en-US" b="1" dirty="0" smtClean="0"/>
              <a:t>Same level falls are a leading loss</a:t>
            </a:r>
            <a:r>
              <a:rPr lang="en-US" b="1" baseline="0" dirty="0" smtClean="0"/>
              <a:t> area in nearly every industry both workplace and to the public</a:t>
            </a:r>
            <a:endParaRPr lang="en-US" b="1" dirty="0" smtClean="0"/>
          </a:p>
          <a:p>
            <a:r>
              <a:rPr lang="en-US" b="1" dirty="0" smtClean="0"/>
              <a:t>•  Identify causes and contributing factors.  Causes of slips,</a:t>
            </a:r>
            <a:r>
              <a:rPr lang="en-US" b="1" baseline="0" dirty="0" smtClean="0"/>
              <a:t> trips and falls involve multiple disciplines but understanding causes is very important to prevention.</a:t>
            </a:r>
            <a:endParaRPr lang="en-US" b="1" dirty="0" smtClean="0"/>
          </a:p>
          <a:p>
            <a:r>
              <a:rPr lang="en-US" b="1" dirty="0" smtClean="0"/>
              <a:t>•  Apply</a:t>
            </a:r>
            <a:r>
              <a:rPr lang="en-US" b="1" baseline="0" dirty="0" smtClean="0"/>
              <a:t> a process for prevention which we will call the slip, trip and fall continuum.</a:t>
            </a:r>
            <a:endParaRPr lang="en-US" b="1" dirty="0" smtClean="0"/>
          </a:p>
          <a:p>
            <a:r>
              <a:rPr lang="en-US" b="1" dirty="0" smtClean="0"/>
              <a:t>•  Implement corrective action.</a:t>
            </a:r>
            <a:r>
              <a:rPr lang="en-US" b="1" baseline="0" dirty="0" smtClean="0"/>
              <a:t>  Based on the slip, trip and fall continuum, we will p</a:t>
            </a:r>
            <a:r>
              <a:rPr lang="en-US" b="1" dirty="0" smtClean="0"/>
              <a:t>rovide you guidelines</a:t>
            </a:r>
            <a:r>
              <a:rPr lang="en-US" b="1" baseline="0" dirty="0" smtClean="0"/>
              <a:t> on how to identify opportunities to improve your slip, trip and fall program.</a:t>
            </a:r>
            <a:endParaRPr lang="en-US" b="1" dirty="0" smtClean="0"/>
          </a:p>
          <a:p>
            <a:endParaRPr lang="en-US" dirty="0" smtClean="0"/>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noChangeArrowheads="1"/>
          </p:cNvSpPr>
          <p:nvPr>
            <p:ph type="sldNum" sz="quarter" idx="5"/>
          </p:nvPr>
        </p:nvSpPr>
        <p:spPr>
          <a:noFill/>
        </p:spPr>
        <p:txBody>
          <a:bodyPr/>
          <a:lstStyle/>
          <a:p>
            <a:pPr defTabSz="932739"/>
            <a:fld id="{C8D7AD36-21C8-49C7-9769-1ADF1FCB67C3}" type="slidenum">
              <a:rPr lang="en-US" smtClean="0"/>
              <a:pPr defTabSz="932739"/>
              <a:t>30</a:t>
            </a:fld>
            <a:endParaRPr lang="en-US" smtClean="0"/>
          </a:p>
        </p:txBody>
      </p:sp>
      <p:sp>
        <p:nvSpPr>
          <p:cNvPr id="86019" name="Rectangle 2"/>
          <p:cNvSpPr>
            <a:spLocks noGrp="1" noRot="1" noChangeAspect="1" noChangeArrowheads="1" noTextEdit="1"/>
          </p:cNvSpPr>
          <p:nvPr>
            <p:ph type="sldImg"/>
          </p:nvPr>
        </p:nvSpPr>
        <p:spPr>
          <a:ln cap="flat"/>
        </p:spPr>
      </p:sp>
      <p:sp>
        <p:nvSpPr>
          <p:cNvPr id="86020" name="Rectangle 3"/>
          <p:cNvSpPr>
            <a:spLocks noGrp="1" noChangeArrowheads="1"/>
          </p:cNvSpPr>
          <p:nvPr>
            <p:ph type="body" idx="1"/>
          </p:nvPr>
        </p:nvSpPr>
        <p:spPr>
          <a:noFill/>
          <a:ln/>
        </p:spPr>
        <p:txBody>
          <a:bodyPr/>
          <a:lstStyle/>
          <a:p>
            <a:r>
              <a:rPr lang="en-US" dirty="0" smtClean="0">
                <a:latin typeface="Arial" pitchFamily="34" charset="0"/>
              </a:rPr>
              <a:t>Now lets talk about mats. The discussion on here is mostly on entrance mats.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31"/>
          <p:cNvSpPr txBox="1">
            <a:spLocks noGrp="1" noChangeArrowheads="1"/>
          </p:cNvSpPr>
          <p:nvPr/>
        </p:nvSpPr>
        <p:spPr bwMode="auto">
          <a:xfrm>
            <a:off x="3886304" y="8628252"/>
            <a:ext cx="2971696" cy="455423"/>
          </a:xfrm>
          <a:prstGeom prst="rect">
            <a:avLst/>
          </a:prstGeom>
          <a:noFill/>
          <a:ln w="9525">
            <a:noFill/>
            <a:miter lim="800000"/>
            <a:headEnd/>
            <a:tailEnd/>
          </a:ln>
        </p:spPr>
        <p:txBody>
          <a:bodyPr lIns="90758" tIns="45379" rIns="90758" bIns="45379" anchor="b"/>
          <a:lstStyle/>
          <a:p>
            <a:pPr algn="r" defTabSz="906399"/>
            <a:fld id="{81493EF4-F88F-4BC2-9DB6-91C7DEE8979D}" type="slidenum">
              <a:rPr lang="en-US" sz="1300">
                <a:latin typeface="Times New Roman" pitchFamily="18" charset="0"/>
              </a:rPr>
              <a:pPr algn="r" defTabSz="906399"/>
              <a:t>31</a:t>
            </a:fld>
            <a:endParaRPr lang="en-US" sz="1300">
              <a:latin typeface="Times New Roman" pitchFamily="18" charset="0"/>
            </a:endParaRPr>
          </a:p>
        </p:txBody>
      </p:sp>
      <p:sp>
        <p:nvSpPr>
          <p:cNvPr id="88067" name="Rectangle 2"/>
          <p:cNvSpPr>
            <a:spLocks noGrp="1" noRot="1" noChangeAspect="1" noChangeArrowheads="1" noTextEdit="1"/>
          </p:cNvSpPr>
          <p:nvPr>
            <p:ph type="sldImg"/>
          </p:nvPr>
        </p:nvSpPr>
        <p:spPr>
          <a:ln cap="flat"/>
        </p:spPr>
      </p:sp>
      <p:sp>
        <p:nvSpPr>
          <p:cNvPr id="88068" name="Rectangle 3"/>
          <p:cNvSpPr>
            <a:spLocks noGrp="1" noChangeArrowheads="1"/>
          </p:cNvSpPr>
          <p:nvPr>
            <p:ph type="body" idx="1"/>
          </p:nvPr>
        </p:nvSpPr>
        <p:spPr>
          <a:noFill/>
          <a:ln/>
        </p:spPr>
        <p:txBody>
          <a:bodyPr/>
          <a:lstStyle/>
          <a:p>
            <a:r>
              <a:rPr lang="en-US" dirty="0" smtClean="0">
                <a:latin typeface="Arial" pitchFamily="34" charset="0"/>
              </a:rPr>
              <a:t>Some floor surfaces by design are very slippery when</a:t>
            </a:r>
            <a:r>
              <a:rPr lang="en-US" baseline="0" dirty="0" smtClean="0">
                <a:latin typeface="Arial" pitchFamily="34" charset="0"/>
              </a:rPr>
              <a:t> </a:t>
            </a:r>
            <a:r>
              <a:rPr lang="en-US" dirty="0" smtClean="0">
                <a:latin typeface="Arial" pitchFamily="34" charset="0"/>
              </a:rPr>
              <a:t>wet and they include: waxed/polished VCT, smooth glazed ceramic and porcelain, waxed polished rubber, terrazzo, and polished natural stone such as granite,</a:t>
            </a:r>
            <a:r>
              <a:rPr lang="en-US" baseline="0" dirty="0" smtClean="0">
                <a:latin typeface="Arial" pitchFamily="34" charset="0"/>
              </a:rPr>
              <a:t> </a:t>
            </a:r>
            <a:r>
              <a:rPr lang="en-US" dirty="0" smtClean="0">
                <a:latin typeface="Arial" pitchFamily="34" charset="0"/>
              </a:rPr>
              <a:t>marble and engineered stones</a:t>
            </a:r>
            <a:r>
              <a:rPr lang="en-US" baseline="0" dirty="0" smtClean="0">
                <a:latin typeface="Arial" pitchFamily="34" charset="0"/>
              </a:rPr>
              <a:t> such as quartz</a:t>
            </a:r>
            <a:r>
              <a:rPr lang="en-US" dirty="0" smtClean="0">
                <a:latin typeface="Arial" pitchFamily="34" charset="0"/>
              </a:rPr>
              <a:t>.</a:t>
            </a:r>
            <a:r>
              <a:rPr lang="en-US" baseline="0" dirty="0" smtClean="0">
                <a:latin typeface="Arial" pitchFamily="34" charset="0"/>
              </a:rPr>
              <a:t> </a:t>
            </a:r>
            <a:r>
              <a:rPr lang="en-US" dirty="0" smtClean="0">
                <a:latin typeface="Arial" pitchFamily="34" charset="0"/>
              </a:rPr>
              <a:t>Mats are designed to remove water and soil from footwear but design and function of mats is often neglected or not considered. The mat</a:t>
            </a:r>
            <a:r>
              <a:rPr lang="en-US" baseline="0" dirty="0" smtClean="0">
                <a:latin typeface="Arial" pitchFamily="34" charset="0"/>
              </a:rPr>
              <a:t> running length recommendations </a:t>
            </a:r>
            <a:r>
              <a:rPr lang="en-US" dirty="0" smtClean="0">
                <a:latin typeface="Arial" pitchFamily="34" charset="0"/>
              </a:rPr>
              <a:t>are based on unpublished research and are general guidelines but make good sense</a:t>
            </a:r>
            <a:r>
              <a:rPr lang="en-US" baseline="0" dirty="0" smtClean="0">
                <a:latin typeface="Arial" pitchFamily="34" charset="0"/>
              </a:rPr>
              <a:t> for various weather conditions</a:t>
            </a:r>
            <a:r>
              <a:rPr lang="en-US" dirty="0" smtClean="0">
                <a:latin typeface="Arial" pitchFamily="34" charset="0"/>
              </a:rPr>
              <a:t>.  </a:t>
            </a:r>
          </a:p>
          <a:p>
            <a:pPr defTabSz="861466"/>
            <a:endParaRPr lang="en-US" dirty="0"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pPr defTabSz="932739"/>
            <a:fld id="{957A59F0-FA16-459C-AC2F-66A7A8D94023}" type="slidenum">
              <a:rPr lang="en-US" smtClean="0"/>
              <a:pPr defTabSz="932739"/>
              <a:t>32</a:t>
            </a:fld>
            <a:endParaRPr lang="en-US" smtClean="0"/>
          </a:p>
        </p:txBody>
      </p:sp>
      <p:sp>
        <p:nvSpPr>
          <p:cNvPr id="90115" name="Rectangle 5"/>
          <p:cNvSpPr txBox="1">
            <a:spLocks noGrp="1" noChangeArrowheads="1"/>
          </p:cNvSpPr>
          <p:nvPr/>
        </p:nvSpPr>
        <p:spPr bwMode="auto">
          <a:xfrm>
            <a:off x="3886304" y="8628252"/>
            <a:ext cx="2971696" cy="455423"/>
          </a:xfrm>
          <a:prstGeom prst="rect">
            <a:avLst/>
          </a:prstGeom>
          <a:noFill/>
          <a:ln w="9525">
            <a:noFill/>
            <a:miter lim="800000"/>
            <a:headEnd/>
            <a:tailEnd/>
          </a:ln>
        </p:spPr>
        <p:txBody>
          <a:bodyPr lIns="18619" tIns="0" rIns="18619" bIns="0" anchor="b"/>
          <a:lstStyle/>
          <a:p>
            <a:pPr algn="r" defTabSz="932739"/>
            <a:fld id="{AA9BC16B-2C46-4FAB-955D-E9CFE8AD909A}" type="slidenum">
              <a:rPr lang="en-US" sz="1000" i="1">
                <a:latin typeface="Times New Roman" pitchFamily="18" charset="0"/>
              </a:rPr>
              <a:pPr algn="r" defTabSz="932739"/>
              <a:t>32</a:t>
            </a:fld>
            <a:endParaRPr lang="en-US" sz="1000" i="1">
              <a:latin typeface="Times New Roman" pitchFamily="18" charset="0"/>
            </a:endParaRPr>
          </a:p>
        </p:txBody>
      </p:sp>
      <p:sp>
        <p:nvSpPr>
          <p:cNvPr id="90116" name="Rectangle 2"/>
          <p:cNvSpPr>
            <a:spLocks noGrp="1" noRot="1" noChangeAspect="1" noChangeArrowheads="1" noTextEdit="1"/>
          </p:cNvSpPr>
          <p:nvPr>
            <p:ph type="sldImg"/>
          </p:nvPr>
        </p:nvSpPr>
        <p:spPr>
          <a:ln cap="flat"/>
        </p:spPr>
      </p:sp>
      <p:sp>
        <p:nvSpPr>
          <p:cNvPr id="90117" name="Rectangle 3"/>
          <p:cNvSpPr>
            <a:spLocks noGrp="1" noChangeArrowheads="1"/>
          </p:cNvSpPr>
          <p:nvPr>
            <p:ph type="body" idx="1"/>
          </p:nvPr>
        </p:nvSpPr>
        <p:spPr>
          <a:noFill/>
          <a:ln/>
        </p:spPr>
        <p:txBody>
          <a:bodyPr/>
          <a:lstStyle/>
          <a:p>
            <a:r>
              <a:rPr lang="en-US" dirty="0" smtClean="0">
                <a:latin typeface="Arial" pitchFamily="34" charset="0"/>
              </a:rPr>
              <a:t>Here’s a look at an entrance strategy using various components to get the foreign debris and water off the shoes.   When you do</a:t>
            </a:r>
            <a:r>
              <a:rPr lang="en-US" baseline="0" dirty="0" smtClean="0">
                <a:latin typeface="Arial" pitchFamily="34" charset="0"/>
              </a:rPr>
              <a:t> not have outside mats and/or vestibule mats, the inside mats need to work harder, therefore need to be longer and cleaned more often.</a:t>
            </a:r>
            <a:endParaRPr lang="en-US" dirty="0"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p:cNvSpPr>
            <a:spLocks noGrp="1" noChangeArrowheads="1"/>
          </p:cNvSpPr>
          <p:nvPr>
            <p:ph type="sldNum" sz="quarter" idx="5"/>
          </p:nvPr>
        </p:nvSpPr>
        <p:spPr>
          <a:noFill/>
        </p:spPr>
        <p:txBody>
          <a:bodyPr/>
          <a:lstStyle/>
          <a:p>
            <a:pPr defTabSz="932739"/>
            <a:fld id="{0DE9AC14-5178-4978-B726-8A28CD129C48}" type="slidenum">
              <a:rPr lang="en-US" smtClean="0"/>
              <a:pPr defTabSz="932739"/>
              <a:t>33</a:t>
            </a:fld>
            <a:endParaRPr lang="en-US" smtClean="0"/>
          </a:p>
        </p:txBody>
      </p:sp>
      <p:sp>
        <p:nvSpPr>
          <p:cNvPr id="91139" name="Rectangle 2"/>
          <p:cNvSpPr>
            <a:spLocks noGrp="1" noRot="1" noChangeAspect="1" noChangeArrowheads="1" noTextEdit="1"/>
          </p:cNvSpPr>
          <p:nvPr>
            <p:ph type="sldImg"/>
          </p:nvPr>
        </p:nvSpPr>
        <p:spPr>
          <a:ln cap="flat"/>
        </p:spPr>
      </p:sp>
      <p:sp>
        <p:nvSpPr>
          <p:cNvPr id="91140" name="Rectangle 3"/>
          <p:cNvSpPr>
            <a:spLocks noGrp="1" noChangeArrowheads="1"/>
          </p:cNvSpPr>
          <p:nvPr>
            <p:ph type="body" idx="1"/>
          </p:nvPr>
        </p:nvSpPr>
        <p:spPr>
          <a:noFill/>
          <a:ln/>
        </p:spPr>
        <p:txBody>
          <a:bodyPr/>
          <a:lstStyle/>
          <a:p>
            <a:r>
              <a:rPr lang="en-US" b="0" baseline="0" dirty="0" smtClean="0">
                <a:latin typeface="Arial" pitchFamily="34" charset="0"/>
              </a:rPr>
              <a:t>Now let’s briefly look at methods for measuring the slip resistance of floors. </a:t>
            </a:r>
            <a:endParaRPr lang="en-US" dirty="0"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number of different</a:t>
            </a:r>
            <a:r>
              <a:rPr lang="en-US" baseline="0" dirty="0" smtClean="0"/>
              <a:t> </a:t>
            </a:r>
            <a:r>
              <a:rPr lang="en-US" baseline="0" dirty="0" err="1" smtClean="0"/>
              <a:t>slipmeters</a:t>
            </a:r>
            <a:r>
              <a:rPr lang="en-US" baseline="0" dirty="0" smtClean="0"/>
              <a:t> or </a:t>
            </a:r>
            <a:r>
              <a:rPr lang="en-US" baseline="0" dirty="0" err="1" smtClean="0"/>
              <a:t>tribometers</a:t>
            </a:r>
            <a:r>
              <a:rPr lang="en-US" baseline="0" dirty="0" smtClean="0"/>
              <a:t> used by safety professionals, flooring and treatment manufacturers and forensic professionals to measure the slipperiness of floors and therefore determine likelihood of a slip and fall.  Each of these devices has advantages and disadvantages when collecting a dry versus wet measurement.  Liberty Mutual uses the </a:t>
            </a:r>
            <a:r>
              <a:rPr lang="en-US" baseline="0" dirty="0" err="1" smtClean="0"/>
              <a:t>Brungraber</a:t>
            </a:r>
            <a:r>
              <a:rPr lang="en-US" baseline="0" dirty="0" smtClean="0"/>
              <a:t> Mark II slip meter and if this is an area of interest for you, please contact Liberty Mutual Loss Control Advisory Services for further information.</a:t>
            </a:r>
            <a:endParaRPr lang="en-US" dirty="0"/>
          </a:p>
        </p:txBody>
      </p:sp>
    </p:spTree>
    <p:extLst>
      <p:ext uri="{BB962C8B-B14F-4D97-AF65-F5344CB8AC3E}">
        <p14:creationId xmlns:p14="http://schemas.microsoft.com/office/powerpoint/2010/main" val="15061233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p:spPr>
        <p:txBody>
          <a:bodyPr/>
          <a:lstStyle/>
          <a:p>
            <a:pPr defTabSz="932739"/>
            <a:fld id="{E9960957-C3EA-4AA4-8FC3-C2EA02697680}" type="slidenum">
              <a:rPr lang="en-US" smtClean="0"/>
              <a:pPr defTabSz="932739"/>
              <a:t>35</a:t>
            </a:fld>
            <a:endParaRPr lang="en-US" smtClean="0"/>
          </a:p>
        </p:txBody>
      </p:sp>
      <p:sp>
        <p:nvSpPr>
          <p:cNvPr id="92163" name="Rectangle 2"/>
          <p:cNvSpPr>
            <a:spLocks noGrp="1" noRot="1" noChangeAspect="1" noChangeArrowheads="1" noTextEdit="1"/>
          </p:cNvSpPr>
          <p:nvPr>
            <p:ph type="sldImg"/>
          </p:nvPr>
        </p:nvSpPr>
        <p:spPr>
          <a:ln cap="flat"/>
        </p:spPr>
      </p:sp>
      <p:sp>
        <p:nvSpPr>
          <p:cNvPr id="92164" name="Rectangle 3"/>
          <p:cNvSpPr>
            <a:spLocks noGrp="1" noChangeArrowheads="1"/>
          </p:cNvSpPr>
          <p:nvPr>
            <p:ph type="body" idx="1"/>
          </p:nvPr>
        </p:nvSpPr>
        <p:spPr>
          <a:noFill/>
          <a:ln/>
        </p:spPr>
        <p:txBody>
          <a:bodyPr/>
          <a:lstStyle/>
          <a:p>
            <a:r>
              <a:rPr lang="en-US" b="0" dirty="0" smtClean="0">
                <a:latin typeface="Arial" pitchFamily="34" charset="0"/>
              </a:rPr>
              <a:t>Next some comments about warning signs and instructions…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eaLnBrk="1" hangingPunct="1">
              <a:lnSpc>
                <a:spcPct val="80000"/>
              </a:lnSpc>
            </a:pPr>
            <a:r>
              <a:rPr lang="en-US" dirty="0" smtClean="0">
                <a:solidFill>
                  <a:srgbClr val="001D61"/>
                </a:solidFill>
                <a:latin typeface="Arial" pitchFamily="34" charset="0"/>
              </a:rPr>
              <a:t>Wet floor signs are helpful, but not if they are used too often.  They can actually represent a trip hazard if left in place long after the floor is dry so remove them when the floor is dry. We want to empower everyone in your influence to place these signs up (and take them down) whenever needed.</a:t>
            </a:r>
            <a:r>
              <a:rPr lang="en-US" baseline="0" dirty="0" smtClean="0">
                <a:solidFill>
                  <a:srgbClr val="001D61"/>
                </a:solidFill>
                <a:latin typeface="Arial" pitchFamily="34" charset="0"/>
              </a:rPr>
              <a:t> </a:t>
            </a:r>
            <a:r>
              <a:rPr lang="en-US" dirty="0" smtClean="0">
                <a:solidFill>
                  <a:srgbClr val="001D61"/>
                </a:solidFill>
                <a:latin typeface="Arial" pitchFamily="34" charset="0"/>
              </a:rPr>
              <a:t>Umbrella bags at entrances are helpful and offer additional instructions to tenants and visitors.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cap="flat"/>
        </p:spPr>
      </p:sp>
      <p:sp>
        <p:nvSpPr>
          <p:cNvPr id="94211" name="Rectangle 3"/>
          <p:cNvSpPr>
            <a:spLocks noGrp="1" noChangeArrowheads="1"/>
          </p:cNvSpPr>
          <p:nvPr>
            <p:ph type="body" idx="1"/>
          </p:nvPr>
        </p:nvSpPr>
        <p:spPr>
          <a:noFill/>
          <a:ln/>
        </p:spPr>
        <p:txBody>
          <a:bodyPr/>
          <a:lstStyle/>
          <a:p>
            <a:r>
              <a:rPr lang="en-US" dirty="0" smtClean="0">
                <a:latin typeface="Arial" pitchFamily="34" charset="0"/>
              </a:rPr>
              <a:t>Management has the responsibility of setting performance expectations for slip, trip and fall prevention and supporting proactive initiatives to prioritize slip, trip and fall prevention into facility design and flooring standards in addition to cost and aesthetics. </a:t>
            </a:r>
          </a:p>
          <a:p>
            <a:endParaRPr lang="en-US" dirty="0" smtClean="0">
              <a:latin typeface="Arial" pitchFamily="34" charset="0"/>
            </a:endParaRPr>
          </a:p>
          <a:p>
            <a:endParaRPr lang="en-US" dirty="0"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Grp="1" noChangeArrowheads="1"/>
          </p:cNvSpPr>
          <p:nvPr>
            <p:ph type="sldNum" sz="quarter" idx="5"/>
          </p:nvPr>
        </p:nvSpPr>
        <p:spPr>
          <a:noFill/>
        </p:spPr>
        <p:txBody>
          <a:bodyPr/>
          <a:lstStyle/>
          <a:p>
            <a:pPr defTabSz="932739"/>
            <a:fld id="{1CA88D13-E1F1-4716-94F4-3198E07F0687}" type="slidenum">
              <a:rPr lang="en-US" smtClean="0"/>
              <a:pPr defTabSz="932739"/>
              <a:t>38</a:t>
            </a:fld>
            <a:endParaRPr lang="en-US" smtClean="0"/>
          </a:p>
        </p:txBody>
      </p:sp>
      <p:sp>
        <p:nvSpPr>
          <p:cNvPr id="95235" name="Rectangle 2"/>
          <p:cNvSpPr>
            <a:spLocks noGrp="1" noRot="1" noChangeAspect="1" noChangeArrowheads="1" noTextEdit="1"/>
          </p:cNvSpPr>
          <p:nvPr>
            <p:ph type="sldImg"/>
          </p:nvPr>
        </p:nvSpPr>
        <p:spPr>
          <a:ln cap="flat"/>
        </p:spPr>
      </p:sp>
      <p:sp>
        <p:nvSpPr>
          <p:cNvPr id="95236" name="Rectangle 3"/>
          <p:cNvSpPr>
            <a:spLocks noGrp="1" noChangeArrowheads="1"/>
          </p:cNvSpPr>
          <p:nvPr>
            <p:ph type="body" idx="1"/>
          </p:nvPr>
        </p:nvSpPr>
        <p:spPr>
          <a:noFill/>
          <a:ln/>
        </p:spPr>
        <p:txBody>
          <a:bodyPr/>
          <a:lstStyle/>
          <a:p>
            <a:r>
              <a:rPr lang="en-US" dirty="0" smtClean="0">
                <a:latin typeface="Arial" pitchFamily="34" charset="0"/>
              </a:rPr>
              <a:t>We’ll end the session with the importance of training all major stakeholders and thus the importance of this webinar.  Education</a:t>
            </a:r>
            <a:r>
              <a:rPr lang="en-US" baseline="0" dirty="0" smtClean="0">
                <a:latin typeface="Arial" pitchFamily="34" charset="0"/>
              </a:rPr>
              <a:t> and training</a:t>
            </a:r>
            <a:r>
              <a:rPr lang="en-US" dirty="0" smtClean="0">
                <a:latin typeface="Arial" pitchFamily="34" charset="0"/>
              </a:rPr>
              <a:t> is important such that all in the organization understand</a:t>
            </a:r>
            <a:r>
              <a:rPr lang="en-US" baseline="0" dirty="0" smtClean="0">
                <a:latin typeface="Arial" pitchFamily="34" charset="0"/>
              </a:rPr>
              <a:t> their role in preventing slips, trips and falls including architects, design and construction, facility managers, maintenance and housekeeping, HR, safety, and employees. Training sessions like this is a good start.  </a:t>
            </a:r>
            <a:endParaRPr lang="en-US" dirty="0"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666DBB-981B-45B9-B9E7-14F344B8B82B}" type="slidenum">
              <a:rPr lang="en-US"/>
              <a:pPr/>
              <a:t>39</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xfrm>
            <a:off x="913805" y="4315047"/>
            <a:ext cx="5030391" cy="4086752"/>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In summary, same</a:t>
            </a:r>
            <a:r>
              <a:rPr lang="en-US" baseline="0" dirty="0" smtClean="0"/>
              <a:t> level falls are a serious and growing problem.  Prevention starts</a:t>
            </a:r>
            <a:r>
              <a:rPr lang="en-US" baseline="0" dirty="0" smtClean="0">
                <a:latin typeface="Arial" pitchFamily="34" charset="0"/>
              </a:rPr>
              <a:t> with understanding causes of falls and</a:t>
            </a:r>
            <a:r>
              <a:rPr lang="en-US" baseline="0" dirty="0" smtClean="0"/>
              <a:t> applying a systems approach that involves everyone in the organization. This includes employees </a:t>
            </a:r>
            <a:r>
              <a:rPr lang="en-US" baseline="0" dirty="0" smtClean="0">
                <a:latin typeface="Arial" pitchFamily="34" charset="0"/>
              </a:rPr>
              <a:t>reporting incidences and close calls as well as enforcing clean as you go policies.  As a result of this session identify where your opportunities for improvement </a:t>
            </a:r>
            <a:r>
              <a:rPr lang="en-US" baseline="0" smtClean="0">
                <a:latin typeface="Arial" pitchFamily="34" charset="0"/>
              </a:rPr>
              <a:t>are and anytime </a:t>
            </a:r>
            <a:r>
              <a:rPr lang="en-US" baseline="0" dirty="0" smtClean="0">
                <a:latin typeface="Arial" pitchFamily="34" charset="0"/>
              </a:rPr>
              <a:t>you have questions please contact Liberty Mutual Loss Control Advisory Services as we are here to help you. </a:t>
            </a:r>
            <a:endParaRPr lang="en-US" dirty="0" smtClean="0">
              <a:latin typeface="Arial" pitchFamily="34" charset="0"/>
            </a:endParaRP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F9CCA-C238-4AE5-8793-4AE758C9C256}" type="slidenum">
              <a:rPr lang="en-US" smtClean="0"/>
              <a:pPr/>
              <a:t>4</a:t>
            </a:fld>
            <a:endParaRPr lang="en-US"/>
          </a:p>
        </p:txBody>
      </p:sp>
    </p:spTree>
    <p:extLst>
      <p:ext uri="{BB962C8B-B14F-4D97-AF65-F5344CB8AC3E}">
        <p14:creationId xmlns:p14="http://schemas.microsoft.com/office/powerpoint/2010/main" val="1074263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9A6BEE-8B34-4B43-A31F-546F3A14C0EE}" type="slidenum">
              <a:rPr lang="en-US"/>
              <a:pPr/>
              <a:t>5</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xfrm>
            <a:off x="913805" y="4315047"/>
            <a:ext cx="5030391" cy="4086752"/>
          </a:xfrm>
        </p:spPr>
        <p:txBody>
          <a:bodyPr/>
          <a:lstStyle/>
          <a:p>
            <a:r>
              <a:rPr lang="en-US" i="1" dirty="0"/>
              <a:t>Notes to Instructor/Facilitator </a:t>
            </a:r>
          </a:p>
          <a:p>
            <a:r>
              <a:rPr lang="en-US" i="1" dirty="0"/>
              <a:t>Discuss the increase in slips and falls injuries over the last ten years.</a:t>
            </a:r>
          </a:p>
          <a:p>
            <a:r>
              <a:rPr lang="en-US" dirty="0"/>
              <a:t>______________________</a:t>
            </a:r>
          </a:p>
          <a:p>
            <a:pPr>
              <a:spcBef>
                <a:spcPct val="0"/>
              </a:spcBef>
            </a:pPr>
            <a:r>
              <a:rPr lang="en-US" i="1" dirty="0"/>
              <a:t>Discussion Leader’s Notes</a:t>
            </a:r>
            <a:r>
              <a:rPr lang="en-US" dirty="0" smtClean="0"/>
              <a:t>:</a:t>
            </a:r>
          </a:p>
          <a:p>
            <a:pPr>
              <a:spcBef>
                <a:spcPct val="0"/>
              </a:spcBef>
            </a:pPr>
            <a:r>
              <a:rPr lang="en-US" dirty="0"/>
              <a:t/>
            </a:r>
            <a:br>
              <a:rPr lang="en-US" dirty="0"/>
            </a:br>
            <a:r>
              <a:rPr lang="en-US" sz="1200" b="1" i="0" u="none" strike="noStrike" kern="1200" baseline="0" dirty="0" smtClean="0">
                <a:solidFill>
                  <a:schemeClr val="tx1"/>
                </a:solidFill>
                <a:latin typeface="Arial" charset="0"/>
                <a:ea typeface="+mn-ea"/>
                <a:cs typeface="+mn-cs"/>
              </a:rPr>
              <a:t>Overall, the real (inflation-adjusted) direct costs of disabling workplace injuries decreased 4.6 percent between 1998 and 2009 b</a:t>
            </a:r>
            <a:r>
              <a:rPr lang="en-US" b="1" dirty="0" smtClean="0"/>
              <a:t>ut d</a:t>
            </a:r>
            <a:r>
              <a:rPr lang="en-US" sz="1200" b="1" i="0" u="none" strike="noStrike" kern="1200" baseline="0" dirty="0" smtClean="0">
                <a:solidFill>
                  <a:schemeClr val="tx1"/>
                </a:solidFill>
                <a:latin typeface="Arial" charset="0"/>
                <a:ea typeface="+mn-ea"/>
                <a:cs typeface="+mn-cs"/>
              </a:rPr>
              <a:t>irect costs for falls on same level have</a:t>
            </a:r>
            <a:r>
              <a:rPr lang="en-US" sz="1200" b="0" i="0" u="none" strike="noStrike" kern="1200" baseline="0" dirty="0" smtClean="0">
                <a:solidFill>
                  <a:schemeClr val="tx1"/>
                </a:solidFill>
                <a:latin typeface="Arial" charset="0"/>
                <a:ea typeface="+mn-ea"/>
                <a:cs typeface="+mn-cs"/>
              </a:rPr>
              <a:t> </a:t>
            </a:r>
            <a:r>
              <a:rPr lang="en-US" sz="1200" b="1" i="0" u="none" strike="noStrike" kern="1200" baseline="0" dirty="0" smtClean="0">
                <a:solidFill>
                  <a:schemeClr val="tx1"/>
                </a:solidFill>
                <a:latin typeface="Arial" charset="0"/>
                <a:ea typeface="+mn-ea"/>
                <a:cs typeface="+mn-cs"/>
              </a:rPr>
              <a:t>increased by</a:t>
            </a:r>
            <a:r>
              <a:rPr lang="en-US" b="1" baseline="0" dirty="0" smtClean="0"/>
              <a:t> over 34%; far more than other injury cause. </a:t>
            </a:r>
            <a:endParaRPr lang="en-US" b="1" dirty="0"/>
          </a:p>
          <a:p>
            <a:pPr>
              <a:spcBef>
                <a:spcPct val="0"/>
              </a:spcBef>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a:noFill/>
        </p:spPr>
        <p:txBody>
          <a:bodyPr/>
          <a:lstStyle/>
          <a:p>
            <a:pPr defTabSz="932739"/>
            <a:fld id="{F23A4A05-84C5-4CCC-AE68-D54DDCC221F7}" type="slidenum">
              <a:rPr lang="en-US" smtClean="0"/>
              <a:pPr defTabSz="932739"/>
              <a:t>6</a:t>
            </a:fld>
            <a:endParaRPr lang="en-US" smtClean="0"/>
          </a:p>
        </p:txBody>
      </p:sp>
      <p:sp>
        <p:nvSpPr>
          <p:cNvPr id="61443" name="Rectangle 2"/>
          <p:cNvSpPr>
            <a:spLocks noGrp="1" noRot="1" noChangeAspect="1" noChangeArrowheads="1" noTextEdit="1"/>
          </p:cNvSpPr>
          <p:nvPr>
            <p:ph type="sldImg"/>
          </p:nvPr>
        </p:nvSpPr>
        <p:spPr>
          <a:ln cap="flat"/>
        </p:spPr>
      </p:sp>
      <p:sp>
        <p:nvSpPr>
          <p:cNvPr id="61444" name="Rectangle 3"/>
          <p:cNvSpPr>
            <a:spLocks noGrp="1" noChangeArrowheads="1"/>
          </p:cNvSpPr>
          <p:nvPr>
            <p:ph type="body" idx="1"/>
          </p:nvPr>
        </p:nvSpPr>
        <p:spPr>
          <a:noFill/>
          <a:ln/>
        </p:spPr>
        <p:txBody>
          <a:bodyPr/>
          <a:lstStyle/>
          <a:p>
            <a:r>
              <a:rPr lang="en-US" dirty="0" smtClean="0">
                <a:latin typeface="Arial" pitchFamily="34" charset="0"/>
              </a:rPr>
              <a:t>Causes of slips, trips and falls are complicated and involve multiple disciplines. Tribology is important to understanding slipperiness</a:t>
            </a:r>
            <a:r>
              <a:rPr lang="en-US" baseline="0" dirty="0" smtClean="0">
                <a:latin typeface="Arial" pitchFamily="34" charset="0"/>
              </a:rPr>
              <a:t> and we’ll discuss that in a moment. </a:t>
            </a:r>
            <a:r>
              <a:rPr lang="en-US" dirty="0" smtClean="0">
                <a:latin typeface="Arial" pitchFamily="34" charset="0"/>
              </a:rPr>
              <a:t>Impact of age and vision is very important especially with regards to visual detection of hazards. Major point to be made here is do not expect people to look down and detect hazards. Many</a:t>
            </a:r>
            <a:r>
              <a:rPr lang="en-US" baseline="0" dirty="0" smtClean="0">
                <a:latin typeface="Arial" pitchFamily="34" charset="0"/>
              </a:rPr>
              <a:t> of us have will trouble</a:t>
            </a:r>
            <a:r>
              <a:rPr lang="en-US" dirty="0" smtClean="0">
                <a:latin typeface="Arial" pitchFamily="34" charset="0"/>
              </a:rPr>
              <a:t> visually</a:t>
            </a:r>
            <a:r>
              <a:rPr lang="en-US" baseline="0" dirty="0" smtClean="0">
                <a:latin typeface="Arial" pitchFamily="34" charset="0"/>
              </a:rPr>
              <a:t> detecting those transitions </a:t>
            </a:r>
            <a:r>
              <a:rPr lang="en-US" dirty="0" smtClean="0">
                <a:latin typeface="Arial" pitchFamily="34" charset="0"/>
              </a:rPr>
              <a:t>particularly as we age. Plus,</a:t>
            </a:r>
            <a:r>
              <a:rPr lang="en-US" baseline="0" dirty="0" smtClean="0">
                <a:latin typeface="Arial" pitchFamily="34" charset="0"/>
              </a:rPr>
              <a:t> now we have distracted walking from people </a:t>
            </a:r>
            <a:r>
              <a:rPr lang="en-US" dirty="0" smtClean="0">
                <a:latin typeface="Arial" pitchFamily="34" charset="0"/>
              </a:rPr>
              <a:t>talking</a:t>
            </a:r>
            <a:r>
              <a:rPr lang="en-US" baseline="0" dirty="0" smtClean="0">
                <a:latin typeface="Arial" pitchFamily="34" charset="0"/>
              </a:rPr>
              <a:t> and</a:t>
            </a:r>
            <a:r>
              <a:rPr lang="en-US" dirty="0" smtClean="0">
                <a:latin typeface="Arial" pitchFamily="34" charset="0"/>
              </a:rPr>
              <a:t> texting with their phones, etc.  If you want people to look down to detect a possible hazard, you must intentionally catch the eye. The way to do that is through color and contrast</a:t>
            </a:r>
            <a:r>
              <a:rPr lang="en-US" baseline="0" dirty="0" smtClean="0">
                <a:latin typeface="Arial" pitchFamily="34" charset="0"/>
              </a:rPr>
              <a:t> to </a:t>
            </a:r>
            <a:r>
              <a:rPr lang="en-US" dirty="0" smtClean="0">
                <a:latin typeface="Arial" pitchFamily="34" charset="0"/>
              </a:rPr>
              <a:t>make transitions more </a:t>
            </a:r>
            <a:r>
              <a:rPr lang="en-US" u="sng" dirty="0" smtClean="0">
                <a:latin typeface="Arial" pitchFamily="34" charset="0"/>
              </a:rPr>
              <a:t>visually detectable</a:t>
            </a:r>
            <a:r>
              <a:rPr lang="en-US" u="none" baseline="0" dirty="0" smtClean="0">
                <a:latin typeface="Arial" pitchFamily="34" charset="0"/>
              </a:rPr>
              <a:t> </a:t>
            </a:r>
            <a:r>
              <a:rPr lang="en-US" dirty="0" smtClean="0">
                <a:latin typeface="Arial" pitchFamily="34" charset="0"/>
              </a:rPr>
              <a:t>using color like Safety Yellow, and/or contrasting colors both color and brightness</a:t>
            </a:r>
          </a:p>
          <a:p>
            <a:endParaRPr lang="en-US" dirty="0" smtClean="0">
              <a:latin typeface="Arial" pitchFamily="34" charset="0"/>
            </a:endParaRPr>
          </a:p>
          <a:p>
            <a:r>
              <a:rPr lang="en-US" dirty="0" smtClean="0">
                <a:latin typeface="Arial" pitchFamily="34" charset="0"/>
              </a:rPr>
              <a:t>Biomechanics refers to the study of the anatomy and mechanics of movement in the human body.  Ambulation and gait refer to movement primarily of the lower</a:t>
            </a:r>
            <a:r>
              <a:rPr lang="en-US" baseline="0" dirty="0" smtClean="0">
                <a:latin typeface="Arial" pitchFamily="34" charset="0"/>
              </a:rPr>
              <a:t> extremities during walking and are helpful in understanding slips and trips</a:t>
            </a:r>
            <a:r>
              <a:rPr lang="en-US" dirty="0" smtClean="0">
                <a:latin typeface="Arial" pitchFamily="34" charset="0"/>
              </a:rPr>
              <a:t>. </a:t>
            </a:r>
          </a:p>
          <a:p>
            <a:endParaRPr lang="en-US" dirty="0" smtClean="0">
              <a:latin typeface="Arial" pitchFamily="34" charset="0"/>
            </a:endParaRPr>
          </a:p>
          <a:p>
            <a:r>
              <a:rPr lang="en-US" dirty="0" smtClean="0">
                <a:latin typeface="Arial" pitchFamily="34" charset="0"/>
              </a:rPr>
              <a:t>Regarding psychology, perception of slipperiness research has shown that humans are very different in heel slip distance and perception they are slipping, friction and perception of high traction floors and visual cue of a floor and whether it is slippery.  </a:t>
            </a:r>
          </a:p>
          <a:p>
            <a:endParaRPr lang="en-US" dirty="0" smtClean="0">
              <a:latin typeface="Arial" pitchFamily="34" charset="0"/>
            </a:endParaRPr>
          </a:p>
          <a:p>
            <a:r>
              <a:rPr lang="en-US" dirty="0" smtClean="0">
                <a:latin typeface="Arial" pitchFamily="34" charset="0"/>
              </a:rPr>
              <a:t>Examples of “Others” would be individuals on prescription drugs that impair cognition and balance, certain illnesses that affect vestibular system (inner ear) and other pedestrian medical issues you have no control over.  This is why it is important to eliminate hazards when possible.</a:t>
            </a:r>
          </a:p>
          <a:p>
            <a:endParaRPr lang="en-US" dirty="0" smtClean="0">
              <a:latin typeface="Arial" pitchFamily="34" charset="0"/>
            </a:endParaRPr>
          </a:p>
          <a:p>
            <a:r>
              <a:rPr lang="en-US" dirty="0" smtClean="0">
                <a:latin typeface="Arial" pitchFamily="34" charset="0"/>
              </a:rPr>
              <a:t>In</a:t>
            </a:r>
            <a:r>
              <a:rPr lang="en-US" baseline="0" dirty="0" smtClean="0">
                <a:latin typeface="Arial" pitchFamily="34" charset="0"/>
              </a:rPr>
              <a:t> c</a:t>
            </a:r>
            <a:r>
              <a:rPr lang="en-US" dirty="0" smtClean="0">
                <a:latin typeface="Arial" pitchFamily="34" charset="0"/>
              </a:rPr>
              <a:t>onclusion: </a:t>
            </a:r>
            <a:r>
              <a:rPr lang="en-US" u="sng" dirty="0" smtClean="0">
                <a:latin typeface="Arial" pitchFamily="34" charset="0"/>
              </a:rPr>
              <a:t>do not depend on humans to be safe, detect hazards and take precautions</a:t>
            </a:r>
            <a:r>
              <a:rPr lang="en-US" dirty="0" smtClean="0">
                <a:latin typeface="Arial" pitchFamily="34" charset="0"/>
              </a:rPr>
              <a:t>.  Best approach is to eliminate or reduce hazards through facility design or overall proactive slip, trip and fall prevention programs.  That is the purpose of today's session.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a:noFill/>
        </p:spPr>
        <p:txBody>
          <a:bodyPr/>
          <a:lstStyle/>
          <a:p>
            <a:pPr defTabSz="932739"/>
            <a:fld id="{F04BD3B6-3D6B-420C-84F6-940168239C45}" type="slidenum">
              <a:rPr lang="en-US" smtClean="0"/>
              <a:pPr defTabSz="932739"/>
              <a:t>7</a:t>
            </a:fld>
            <a:endParaRPr lang="en-US" smtClean="0"/>
          </a:p>
        </p:txBody>
      </p:sp>
      <p:sp>
        <p:nvSpPr>
          <p:cNvPr id="60419" name="Rectangle 2"/>
          <p:cNvSpPr>
            <a:spLocks noGrp="1" noRot="1" noChangeAspect="1" noChangeArrowheads="1" noTextEdit="1"/>
          </p:cNvSpPr>
          <p:nvPr>
            <p:ph type="sldImg"/>
          </p:nvPr>
        </p:nvSpPr>
        <p:spPr>
          <a:ln cap="flat"/>
        </p:spPr>
      </p:sp>
      <p:sp>
        <p:nvSpPr>
          <p:cNvPr id="60420" name="Rectangle 3"/>
          <p:cNvSpPr>
            <a:spLocks noGrp="1" noChangeArrowheads="1"/>
          </p:cNvSpPr>
          <p:nvPr>
            <p:ph type="body" idx="1"/>
          </p:nvPr>
        </p:nvSpPr>
        <p:spPr>
          <a:noFill/>
          <a:ln/>
        </p:spPr>
        <p:txBody>
          <a:bodyPr/>
          <a:lstStyle/>
          <a:p>
            <a:r>
              <a:rPr lang="en-US" dirty="0" smtClean="0">
                <a:latin typeface="Arial" pitchFamily="34" charset="0"/>
              </a:rPr>
              <a:t>The discussion of slippery floors must consider the science</a:t>
            </a:r>
            <a:r>
              <a:rPr lang="en-US" baseline="0" dirty="0" smtClean="0">
                <a:latin typeface="Arial" pitchFamily="34" charset="0"/>
              </a:rPr>
              <a:t> of tribology.  </a:t>
            </a:r>
            <a:r>
              <a:rPr lang="en-US" dirty="0" smtClean="0">
                <a:latin typeface="Arial" pitchFamily="34" charset="0"/>
              </a:rPr>
              <a:t>No, that is not a typo….it</a:t>
            </a:r>
            <a:r>
              <a:rPr lang="en-US" baseline="0" dirty="0" smtClean="0">
                <a:latin typeface="Arial" pitchFamily="34" charset="0"/>
              </a:rPr>
              <a:t> is not “</a:t>
            </a:r>
            <a:r>
              <a:rPr lang="en-US" baseline="0" dirty="0" err="1" smtClean="0">
                <a:latin typeface="Arial" pitchFamily="34" charset="0"/>
              </a:rPr>
              <a:t>tri</a:t>
            </a:r>
            <a:r>
              <a:rPr lang="en-US" b="1" u="sng" baseline="0" dirty="0" err="1" smtClean="0">
                <a:latin typeface="Arial" pitchFamily="34" charset="0"/>
              </a:rPr>
              <a:t>p</a:t>
            </a:r>
            <a:r>
              <a:rPr lang="en-US" baseline="0" dirty="0" err="1" smtClean="0">
                <a:latin typeface="Arial" pitchFamily="34" charset="0"/>
              </a:rPr>
              <a:t>ology</a:t>
            </a:r>
            <a:r>
              <a:rPr lang="en-US" baseline="0" dirty="0" smtClean="0">
                <a:latin typeface="Arial" pitchFamily="34" charset="0"/>
              </a:rPr>
              <a:t>”  but “tri</a:t>
            </a:r>
            <a:r>
              <a:rPr lang="en-US" b="1" u="sng" baseline="0" dirty="0" smtClean="0">
                <a:latin typeface="Arial" pitchFamily="34" charset="0"/>
              </a:rPr>
              <a:t>b</a:t>
            </a:r>
            <a:r>
              <a:rPr lang="en-US" baseline="0" dirty="0" smtClean="0">
                <a:latin typeface="Arial" pitchFamily="34" charset="0"/>
              </a:rPr>
              <a:t>ology” </a:t>
            </a:r>
            <a:r>
              <a:rPr lang="en-US" dirty="0" smtClean="0">
                <a:latin typeface="Arial" pitchFamily="34" charset="0"/>
              </a:rPr>
              <a:t>which is a branch of mechanical engineering that deals with surfaces in motion and in contact with another.  Three disciplines are involved; friction between those surfaces, lubrication film between those surfaces and wear of those surfaces. Tribology is</a:t>
            </a:r>
            <a:r>
              <a:rPr lang="en-US" baseline="0" dirty="0" smtClean="0">
                <a:latin typeface="Arial" pitchFamily="34" charset="0"/>
              </a:rPr>
              <a:t> important to describe how a slip occurs.  </a:t>
            </a:r>
            <a:r>
              <a:rPr lang="en-US" dirty="0" smtClean="0">
                <a:latin typeface="Arial" pitchFamily="34" charset="0"/>
              </a:rPr>
              <a:t>So, in our application high friction means a</a:t>
            </a:r>
            <a:r>
              <a:rPr lang="en-US" baseline="0" dirty="0" smtClean="0">
                <a:latin typeface="Arial" pitchFamily="34" charset="0"/>
              </a:rPr>
              <a:t> high </a:t>
            </a:r>
            <a:r>
              <a:rPr lang="en-US" dirty="0" smtClean="0">
                <a:latin typeface="Arial" pitchFamily="34" charset="0"/>
              </a:rPr>
              <a:t>coefficient of friction (COF) which is a good thing. Lubricants mean added slipperiness of floors which is a bad thing. Wear</a:t>
            </a:r>
            <a:r>
              <a:rPr lang="en-US" baseline="0" dirty="0" smtClean="0">
                <a:latin typeface="Arial" pitchFamily="34" charset="0"/>
              </a:rPr>
              <a:t> </a:t>
            </a:r>
            <a:r>
              <a:rPr lang="en-US" dirty="0" smtClean="0">
                <a:latin typeface="Arial" pitchFamily="34" charset="0"/>
              </a:rPr>
              <a:t>considers wear of both the shoe outsole material/tread AND wear of the floor surface material and any grit materials over time. Both of these could impact floor slipperiness.  </a:t>
            </a:r>
          </a:p>
          <a:p>
            <a:endParaRPr lang="en-US" dirty="0" smtClean="0">
              <a:latin typeface="Arial" pitchFamily="34" charset="0"/>
            </a:endParaRPr>
          </a:p>
          <a:p>
            <a:endParaRPr lang="en-US" dirty="0" smtClean="0">
              <a:latin typeface="Arial" pitchFamily="34" charset="0"/>
            </a:endParaRPr>
          </a:p>
          <a:p>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sldNum" sz="quarter" idx="5"/>
          </p:nvPr>
        </p:nvSpPr>
        <p:spPr>
          <a:noFill/>
        </p:spPr>
        <p:txBody>
          <a:bodyPr/>
          <a:lstStyle/>
          <a:p>
            <a:pPr defTabSz="932739"/>
            <a:fld id="{0430886D-AAAF-4C20-BC69-3C6AC52BDEAD}" type="slidenum">
              <a:rPr lang="en-US" smtClean="0"/>
              <a:pPr defTabSz="932739"/>
              <a:t>8</a:t>
            </a:fld>
            <a:endParaRPr lang="en-US" smtClean="0"/>
          </a:p>
        </p:txBody>
      </p:sp>
      <p:sp>
        <p:nvSpPr>
          <p:cNvPr id="62467" name="Rectangle 2"/>
          <p:cNvSpPr>
            <a:spLocks noGrp="1" noRot="1" noChangeAspect="1" noChangeArrowheads="1" noTextEdit="1"/>
          </p:cNvSpPr>
          <p:nvPr>
            <p:ph type="sldImg"/>
          </p:nvPr>
        </p:nvSpPr>
        <p:spPr>
          <a:ln cap="flat"/>
        </p:spPr>
      </p:sp>
      <p:sp>
        <p:nvSpPr>
          <p:cNvPr id="62468" name="Rectangle 3"/>
          <p:cNvSpPr>
            <a:spLocks noGrp="1" noChangeArrowheads="1"/>
          </p:cNvSpPr>
          <p:nvPr>
            <p:ph type="body" idx="1"/>
          </p:nvPr>
        </p:nvSpPr>
        <p:spPr>
          <a:noFill/>
          <a:ln/>
        </p:spPr>
        <p:txBody>
          <a:bodyPr/>
          <a:lstStyle/>
          <a:p>
            <a:r>
              <a:rPr lang="en-US" dirty="0" smtClean="0">
                <a:latin typeface="Arial" pitchFamily="34" charset="0"/>
              </a:rPr>
              <a:t>The Slip, Trip Fall Continuum describes a proactive managed process for prevention that requires participation from everyone in the organization. This presentation will go around the continuum and address those items helpful to you. You can do any one of these items well but they must be done together for consistent and positive results.  As we go through this presentation, think of those elements you do well and those you need to do better. </a:t>
            </a:r>
          </a:p>
          <a:p>
            <a:endParaRPr lang="en-US" dirty="0" smtClean="0">
              <a:latin typeface="Arial" pitchFamily="34" charset="0"/>
            </a:endParaRPr>
          </a:p>
          <a:p>
            <a:r>
              <a:rPr lang="en-US" dirty="0" smtClean="0">
                <a:latin typeface="Arial" pitchFamily="34" charset="0"/>
              </a:rPr>
              <a:t>Without trying to finger point, there is an overall lack of knowledge of slip, trip and fall prevention by some architects, building designers and facility managers. The international building codes and federal government standards such as the ADA (discussed earlier) do not adequately address this issue at design and leave key decisions on “slip resistance” to the building designers assuming they have the necessary background knowledge of slip, trip and fall prevention. This</a:t>
            </a:r>
            <a:r>
              <a:rPr lang="en-US" baseline="0" dirty="0" smtClean="0">
                <a:latin typeface="Arial" pitchFamily="34" charset="0"/>
              </a:rPr>
              <a:t> a knowledge</a:t>
            </a:r>
            <a:r>
              <a:rPr lang="en-US" dirty="0" smtClean="0">
                <a:latin typeface="Arial" pitchFamily="34" charset="0"/>
              </a:rPr>
              <a:t> gap</a:t>
            </a:r>
            <a:r>
              <a:rPr lang="en-US" baseline="0" dirty="0" smtClean="0">
                <a:latin typeface="Arial" pitchFamily="34" charset="0"/>
              </a:rPr>
              <a:t> and is being addressed in prevention through design initiatives but as safety professionals we have an important role in </a:t>
            </a:r>
            <a:r>
              <a:rPr lang="en-US" baseline="0" smtClean="0">
                <a:latin typeface="Arial" pitchFamily="34" charset="0"/>
              </a:rPr>
              <a:t>training these critical </a:t>
            </a:r>
            <a:r>
              <a:rPr lang="en-US" baseline="0" dirty="0" smtClean="0">
                <a:latin typeface="Arial" pitchFamily="34" charset="0"/>
              </a:rPr>
              <a:t>stakeholders</a:t>
            </a:r>
            <a:r>
              <a:rPr lang="en-US" dirty="0" smtClean="0">
                <a:latin typeface="Arial" pitchFamily="34" charset="0"/>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txBox="1">
            <a:spLocks noGrp="1" noChangeArrowheads="1"/>
          </p:cNvSpPr>
          <p:nvPr/>
        </p:nvSpPr>
        <p:spPr bwMode="auto">
          <a:xfrm>
            <a:off x="3886304" y="8628252"/>
            <a:ext cx="2971696" cy="455423"/>
          </a:xfrm>
          <a:prstGeom prst="rect">
            <a:avLst/>
          </a:prstGeom>
          <a:noFill/>
          <a:ln w="9525">
            <a:noFill/>
            <a:miter lim="800000"/>
            <a:headEnd/>
            <a:tailEnd/>
          </a:ln>
        </p:spPr>
        <p:txBody>
          <a:bodyPr lIns="18619" tIns="0" rIns="18619" bIns="0" anchor="b"/>
          <a:lstStyle/>
          <a:p>
            <a:pPr algn="r" defTabSz="932739"/>
            <a:fld id="{48B816AC-CA2D-407A-9FBA-FE5956643940}" type="slidenum">
              <a:rPr lang="en-US" sz="1000" i="1">
                <a:latin typeface="Times New Roman" pitchFamily="18" charset="0"/>
              </a:rPr>
              <a:pPr algn="r" defTabSz="932739"/>
              <a:t>9</a:t>
            </a:fld>
            <a:endParaRPr lang="en-US" sz="1000" i="1">
              <a:latin typeface="Times New Roman" pitchFamily="18" charset="0"/>
            </a:endParaRPr>
          </a:p>
        </p:txBody>
      </p:sp>
      <p:sp>
        <p:nvSpPr>
          <p:cNvPr id="63491" name="Rectangle 2"/>
          <p:cNvSpPr>
            <a:spLocks noGrp="1" noRot="1" noChangeAspect="1" noChangeArrowheads="1" noTextEdit="1"/>
          </p:cNvSpPr>
          <p:nvPr>
            <p:ph type="sldImg"/>
          </p:nvPr>
        </p:nvSpPr>
        <p:spPr>
          <a:ln cap="flat"/>
        </p:spPr>
      </p:sp>
      <p:sp>
        <p:nvSpPr>
          <p:cNvPr id="63492" name="Rectangle 3"/>
          <p:cNvSpPr>
            <a:spLocks noGrp="1" noChangeArrowheads="1"/>
          </p:cNvSpPr>
          <p:nvPr>
            <p:ph type="body" idx="1"/>
          </p:nvPr>
        </p:nvSpPr>
        <p:spPr>
          <a:noFill/>
          <a:ln/>
        </p:spPr>
        <p:txBody>
          <a:bodyPr/>
          <a:lstStyle/>
          <a:p>
            <a:r>
              <a:rPr lang="en-US" dirty="0" smtClean="0">
                <a:latin typeface="Arial" pitchFamily="34" charset="0"/>
              </a:rPr>
              <a:t>Incident and injury surveillance is first to discuss as is knowing where your problems are. Keep in mind what we see in the insurance world is the very tip of the ice berg.  How many of you have slipped but did not fall?  How many of you have slipped and fell?  How did you feel; embarrassed? Did anyone see you?  What did you slip on?  Did you do anything about it?  Many people slip, some fall, fortunately are not injured, do nothing about the hazard (it remains), do not report it to anyone and move on with their lives.  There are hundreds of slips, trips without a fall and slips, trips and falls that go unreported for </a:t>
            </a:r>
            <a:r>
              <a:rPr lang="en-US" u="sng" dirty="0" smtClean="0">
                <a:latin typeface="Arial" pitchFamily="34" charset="0"/>
              </a:rPr>
              <a:t>every</a:t>
            </a:r>
            <a:r>
              <a:rPr lang="en-US" dirty="0" smtClean="0">
                <a:latin typeface="Arial" pitchFamily="34" charset="0"/>
              </a:rPr>
              <a:t> claim filed with Liberty Mutual.  An organization needs to know their loss trends, where there problems are and take action on prevention.  Encourage  reporting of incidents even those that do not result in an injury so hazard can be addressed.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and Subtitle">
    <p:spTree>
      <p:nvGrpSpPr>
        <p:cNvPr id="1" name=""/>
        <p:cNvGrpSpPr/>
        <p:nvPr/>
      </p:nvGrpSpPr>
      <p:grpSpPr>
        <a:xfrm>
          <a:off x="0" y="0"/>
          <a:ext cx="0" cy="0"/>
          <a:chOff x="0" y="0"/>
          <a:chExt cx="0" cy="0"/>
        </a:xfrm>
      </p:grpSpPr>
      <p:sp>
        <p:nvSpPr>
          <p:cNvPr id="4115" name="Rectangle 19"/>
          <p:cNvSpPr>
            <a:spLocks noChangeArrowheads="1"/>
          </p:cNvSpPr>
          <p:nvPr/>
        </p:nvSpPr>
        <p:spPr bwMode="ltGray">
          <a:xfrm>
            <a:off x="0" y="0"/>
            <a:ext cx="9144000" cy="1284288"/>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3" name="Rectangle 17"/>
          <p:cNvSpPr>
            <a:spLocks noChangeArrowheads="1"/>
          </p:cNvSpPr>
          <p:nvPr/>
        </p:nvSpPr>
        <p:spPr bwMode="blackWhite">
          <a:xfrm flipV="1">
            <a:off x="196850" y="-28575"/>
            <a:ext cx="8712200" cy="2682875"/>
          </a:xfrm>
          <a:prstGeom prst="rect">
            <a:avLst/>
          </a:prstGeom>
          <a:solidFill>
            <a:schemeClr val="accent2"/>
          </a:solidFill>
          <a:ln>
            <a:noFill/>
          </a:ln>
          <a:effectLst/>
        </p:spPr>
        <p:txBody>
          <a:bodyPr rot="10800000" wrap="none" anchor="ctr"/>
          <a:lstStyle/>
          <a:p>
            <a:pPr>
              <a:tabLst>
                <a:tab pos="233363" algn="l"/>
              </a:tabLst>
            </a:pPr>
            <a:endParaRPr lang="en-US"/>
          </a:p>
        </p:txBody>
      </p:sp>
      <p:sp>
        <p:nvSpPr>
          <p:cNvPr id="4098" name="Rectangle 2"/>
          <p:cNvSpPr>
            <a:spLocks noGrp="1" noChangeArrowheads="1"/>
          </p:cNvSpPr>
          <p:nvPr>
            <p:ph type="ctrTitle"/>
          </p:nvPr>
        </p:nvSpPr>
        <p:spPr>
          <a:xfrm>
            <a:off x="762000" y="1104900"/>
            <a:ext cx="7620000" cy="1143000"/>
          </a:xfrm>
        </p:spPr>
        <p:txBody>
          <a:bodyPr/>
          <a:lstStyle>
            <a:lvl1pPr algn="ctr">
              <a:defRPr sz="4000"/>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1371600" y="2895600"/>
            <a:ext cx="6400800" cy="1752600"/>
          </a:xfrm>
        </p:spPr>
        <p:txBody>
          <a:bodyPr/>
          <a:lstStyle>
            <a:lvl1pPr marL="0" indent="0" algn="ctr">
              <a:buFontTx/>
              <a:buNone/>
              <a:defRPr sz="2800"/>
            </a:lvl1pPr>
          </a:lstStyle>
          <a:p>
            <a:pPr lvl="0"/>
            <a:r>
              <a:rPr lang="en-US" noProof="0" smtClean="0"/>
              <a:t>Click to edit Master subtitle style</a:t>
            </a:r>
          </a:p>
        </p:txBody>
      </p:sp>
      <p:sp>
        <p:nvSpPr>
          <p:cNvPr id="4121" name="Rectangle 25"/>
          <p:cNvSpPr>
            <a:spLocks noChangeArrowheads="1"/>
          </p:cNvSpPr>
          <p:nvPr/>
        </p:nvSpPr>
        <p:spPr bwMode="ltGray">
          <a:xfrm flipV="1">
            <a:off x="196850" y="2570163"/>
            <a:ext cx="8712200" cy="84137"/>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tabLst>
                <a:tab pos="233363" algn="l"/>
              </a:tabLst>
            </a:pPr>
            <a:endParaRPr lang="en-US"/>
          </a:p>
        </p:txBody>
      </p:sp>
      <p:sp>
        <p:nvSpPr>
          <p:cNvPr id="4125" name="Text Box 29"/>
          <p:cNvSpPr txBox="1">
            <a:spLocks noChangeArrowheads="1"/>
          </p:cNvSpPr>
          <p:nvPr/>
        </p:nvSpPr>
        <p:spPr bwMode="gray">
          <a:xfrm>
            <a:off x="7559675" y="87313"/>
            <a:ext cx="1266825" cy="103187"/>
          </a:xfrm>
          <a:prstGeom prst="rect">
            <a:avLst/>
          </a:prstGeom>
          <a:noFill/>
          <a:ln>
            <a:noFill/>
          </a:ln>
          <a:effectLst/>
          <a:extLst>
            <a:ext uri="{909E8E84-426E-40DD-AFC4-6F175D3DCCD1}">
              <a14:hiddenFill xmlns:a14="http://schemas.microsoft.com/office/drawing/2010/main">
                <a:solidFill>
                  <a:srgbClr val="FF6414"/>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a:spcBef>
                <a:spcPct val="0"/>
              </a:spcBef>
              <a:tabLst>
                <a:tab pos="233363" algn="l"/>
              </a:tabLst>
              <a:defRPr>
                <a:solidFill>
                  <a:schemeClr val="tx1"/>
                </a:solidFill>
                <a:latin typeface="Arial" charset="0"/>
              </a:defRPr>
            </a:lvl1pPr>
            <a:lvl2pPr algn="l">
              <a:spcBef>
                <a:spcPct val="0"/>
              </a:spcBef>
              <a:tabLst>
                <a:tab pos="233363" algn="l"/>
              </a:tabLst>
              <a:defRPr>
                <a:solidFill>
                  <a:schemeClr val="tx1"/>
                </a:solidFill>
                <a:latin typeface="Arial" charset="0"/>
              </a:defRPr>
            </a:lvl2pPr>
            <a:lvl3pPr algn="l">
              <a:spcBef>
                <a:spcPct val="0"/>
              </a:spcBef>
              <a:tabLst>
                <a:tab pos="233363" algn="l"/>
              </a:tabLst>
              <a:defRPr>
                <a:solidFill>
                  <a:schemeClr val="tx1"/>
                </a:solidFill>
                <a:latin typeface="Arial" charset="0"/>
              </a:defRPr>
            </a:lvl3pPr>
            <a:lvl4pPr algn="l">
              <a:spcBef>
                <a:spcPct val="0"/>
              </a:spcBef>
              <a:tabLst>
                <a:tab pos="233363" algn="l"/>
              </a:tabLst>
              <a:defRPr>
                <a:solidFill>
                  <a:schemeClr val="tx1"/>
                </a:solidFill>
                <a:latin typeface="Arial" charset="0"/>
              </a:defRPr>
            </a:lvl4pPr>
            <a:lvl5pPr algn="l">
              <a:spcBef>
                <a:spcPct val="0"/>
              </a:spcBef>
              <a:tabLst>
                <a:tab pos="233363" algn="l"/>
              </a:tabLst>
              <a:defRPr>
                <a:solidFill>
                  <a:schemeClr val="tx1"/>
                </a:solidFill>
                <a:latin typeface="Arial" charset="0"/>
              </a:defRPr>
            </a:lvl5pPr>
            <a:lvl6pPr fontAlgn="base">
              <a:spcBef>
                <a:spcPct val="0"/>
              </a:spcBef>
              <a:spcAft>
                <a:spcPct val="0"/>
              </a:spcAft>
              <a:tabLst>
                <a:tab pos="233363" algn="l"/>
              </a:tabLst>
              <a:defRPr>
                <a:solidFill>
                  <a:schemeClr val="tx1"/>
                </a:solidFill>
                <a:latin typeface="Arial" charset="0"/>
              </a:defRPr>
            </a:lvl6pPr>
            <a:lvl7pPr fontAlgn="base">
              <a:spcBef>
                <a:spcPct val="0"/>
              </a:spcBef>
              <a:spcAft>
                <a:spcPct val="0"/>
              </a:spcAft>
              <a:tabLst>
                <a:tab pos="233363" algn="l"/>
              </a:tabLst>
              <a:defRPr>
                <a:solidFill>
                  <a:schemeClr val="tx1"/>
                </a:solidFill>
                <a:latin typeface="Arial" charset="0"/>
              </a:defRPr>
            </a:lvl7pPr>
            <a:lvl8pPr fontAlgn="base">
              <a:spcBef>
                <a:spcPct val="0"/>
              </a:spcBef>
              <a:spcAft>
                <a:spcPct val="0"/>
              </a:spcAft>
              <a:tabLst>
                <a:tab pos="233363" algn="l"/>
              </a:tabLst>
              <a:defRPr>
                <a:solidFill>
                  <a:schemeClr val="tx1"/>
                </a:solidFill>
                <a:latin typeface="Arial" charset="0"/>
              </a:defRPr>
            </a:lvl8pPr>
            <a:lvl9pPr fontAlgn="base">
              <a:spcBef>
                <a:spcPct val="0"/>
              </a:spcBef>
              <a:spcAft>
                <a:spcPct val="0"/>
              </a:spcAft>
              <a:tabLst>
                <a:tab pos="233363" algn="l"/>
              </a:tabLst>
              <a:defRPr>
                <a:solidFill>
                  <a:schemeClr val="tx1"/>
                </a:solidFill>
                <a:latin typeface="Arial" charset="0"/>
              </a:defRPr>
            </a:lvl9pPr>
          </a:lstStyle>
          <a:p>
            <a:pPr>
              <a:spcBef>
                <a:spcPct val="50000"/>
              </a:spcBef>
            </a:pPr>
            <a:r>
              <a:rPr lang="en-US" sz="800">
                <a:solidFill>
                  <a:schemeClr val="tx2"/>
                </a:solidFill>
              </a:rPr>
              <a:t>Proprietary and Confidential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0425" y="6269355"/>
            <a:ext cx="1828800" cy="472440"/>
          </a:xfrm>
          <a:prstGeom prst="rect">
            <a:avLst/>
          </a:prstGeom>
        </p:spPr>
      </p:pic>
      <p:sp>
        <p:nvSpPr>
          <p:cNvPr id="9" name="Text Box 6"/>
          <p:cNvSpPr txBox="1">
            <a:spLocks noChangeArrowheads="1"/>
          </p:cNvSpPr>
          <p:nvPr userDrawn="1"/>
        </p:nvSpPr>
        <p:spPr bwMode="auto">
          <a:xfrm>
            <a:off x="501650" y="5623038"/>
            <a:ext cx="8407400" cy="401638"/>
          </a:xfrm>
          <a:prstGeom prst="rect">
            <a:avLst/>
          </a:prstGeom>
          <a:noFill/>
          <a:ln>
            <a:noFill/>
          </a:ln>
          <a:effectLst/>
          <a:extLst>
            <a:ext uri="{909E8E84-426E-40DD-AFC4-6F175D3DCCD1}">
              <a14:hiddenFill xmlns:a14="http://schemas.microsoft.com/office/drawing/2010/main">
                <a:solidFill>
                  <a:srgbClr val="FF6414"/>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eaLnBrk="0" fontAlgn="base" hangingPunct="0">
              <a:lnSpc>
                <a:spcPct val="85000"/>
              </a:lnSpc>
              <a:spcBef>
                <a:spcPct val="50000"/>
              </a:spcBef>
              <a:spcAft>
                <a:spcPct val="0"/>
              </a:spcAft>
              <a:defRPr sz="2000" kern="1200">
                <a:solidFill>
                  <a:srgbClr val="000000"/>
                </a:solidFill>
                <a:latin typeface="Arial" charset="0"/>
                <a:ea typeface="+mn-ea"/>
                <a:cs typeface="Arial" charset="0"/>
              </a:defRPr>
            </a:lvl1pPr>
            <a:lvl2pPr marL="457200" algn="ctr" rtl="0" eaLnBrk="0" fontAlgn="base" hangingPunct="0">
              <a:lnSpc>
                <a:spcPct val="85000"/>
              </a:lnSpc>
              <a:spcBef>
                <a:spcPct val="50000"/>
              </a:spcBef>
              <a:spcAft>
                <a:spcPct val="0"/>
              </a:spcAft>
              <a:defRPr sz="2000" kern="1200">
                <a:solidFill>
                  <a:srgbClr val="000000"/>
                </a:solidFill>
                <a:latin typeface="Arial" charset="0"/>
                <a:ea typeface="+mn-ea"/>
                <a:cs typeface="Arial" charset="0"/>
              </a:defRPr>
            </a:lvl2pPr>
            <a:lvl3pPr marL="914400" algn="ctr" rtl="0" eaLnBrk="0" fontAlgn="base" hangingPunct="0">
              <a:lnSpc>
                <a:spcPct val="85000"/>
              </a:lnSpc>
              <a:spcBef>
                <a:spcPct val="50000"/>
              </a:spcBef>
              <a:spcAft>
                <a:spcPct val="0"/>
              </a:spcAft>
              <a:defRPr sz="2000" kern="1200">
                <a:solidFill>
                  <a:srgbClr val="000000"/>
                </a:solidFill>
                <a:latin typeface="Arial" charset="0"/>
                <a:ea typeface="+mn-ea"/>
                <a:cs typeface="Arial" charset="0"/>
              </a:defRPr>
            </a:lvl3pPr>
            <a:lvl4pPr marL="1371600" algn="ctr" rtl="0" eaLnBrk="0" fontAlgn="base" hangingPunct="0">
              <a:lnSpc>
                <a:spcPct val="85000"/>
              </a:lnSpc>
              <a:spcBef>
                <a:spcPct val="50000"/>
              </a:spcBef>
              <a:spcAft>
                <a:spcPct val="0"/>
              </a:spcAft>
              <a:defRPr sz="2000" kern="1200">
                <a:solidFill>
                  <a:srgbClr val="000000"/>
                </a:solidFill>
                <a:latin typeface="Arial" charset="0"/>
                <a:ea typeface="+mn-ea"/>
                <a:cs typeface="Arial" charset="0"/>
              </a:defRPr>
            </a:lvl4pPr>
            <a:lvl5pPr marL="1828800" algn="ctr" rtl="0" eaLnBrk="0" fontAlgn="base" hangingPunct="0">
              <a:lnSpc>
                <a:spcPct val="85000"/>
              </a:lnSpc>
              <a:spcBef>
                <a:spcPct val="50000"/>
              </a:spcBef>
              <a:spcAft>
                <a:spcPct val="0"/>
              </a:spcAft>
              <a:defRPr sz="2000" kern="1200">
                <a:solidFill>
                  <a:srgbClr val="000000"/>
                </a:solidFill>
                <a:latin typeface="Arial" charset="0"/>
                <a:ea typeface="+mn-ea"/>
                <a:cs typeface="Arial" charset="0"/>
              </a:defRPr>
            </a:lvl5pPr>
            <a:lvl6pPr marL="2286000" algn="l" defTabSz="914400" rtl="0" eaLnBrk="1" latinLnBrk="0" hangingPunct="1">
              <a:defRPr sz="2000" kern="1200">
                <a:solidFill>
                  <a:srgbClr val="000000"/>
                </a:solidFill>
                <a:latin typeface="Arial" charset="0"/>
                <a:ea typeface="+mn-ea"/>
                <a:cs typeface="Arial" charset="0"/>
              </a:defRPr>
            </a:lvl6pPr>
            <a:lvl7pPr marL="2743200" algn="l" defTabSz="914400" rtl="0" eaLnBrk="1" latinLnBrk="0" hangingPunct="1">
              <a:defRPr sz="2000" kern="1200">
                <a:solidFill>
                  <a:srgbClr val="000000"/>
                </a:solidFill>
                <a:latin typeface="Arial" charset="0"/>
                <a:ea typeface="+mn-ea"/>
                <a:cs typeface="Arial" charset="0"/>
              </a:defRPr>
            </a:lvl7pPr>
            <a:lvl8pPr marL="3200400" algn="l" defTabSz="914400" rtl="0" eaLnBrk="1" latinLnBrk="0" hangingPunct="1">
              <a:defRPr sz="2000" kern="1200">
                <a:solidFill>
                  <a:srgbClr val="000000"/>
                </a:solidFill>
                <a:latin typeface="Arial" charset="0"/>
                <a:ea typeface="+mn-ea"/>
                <a:cs typeface="Arial" charset="0"/>
              </a:defRPr>
            </a:lvl8pPr>
            <a:lvl9pPr marL="3657600" algn="l" defTabSz="914400" rtl="0" eaLnBrk="1" latinLnBrk="0" hangingPunct="1">
              <a:defRPr sz="2000" kern="1200">
                <a:solidFill>
                  <a:srgbClr val="000000"/>
                </a:solidFill>
                <a:latin typeface="Arial" charset="0"/>
                <a:ea typeface="+mn-ea"/>
                <a:cs typeface="Arial" charset="0"/>
              </a:defRPr>
            </a:lvl9pPr>
          </a:lstStyle>
          <a:p>
            <a:pPr algn="ctr">
              <a:spcBef>
                <a:spcPct val="50000"/>
              </a:spcBef>
            </a:pPr>
            <a:r>
              <a:rPr lang="en-US" sz="800" i="1" dirty="0">
                <a:solidFill>
                  <a:srgbClr val="000000"/>
                </a:solidFill>
              </a:rPr>
              <a:t>"Our loss control service is advisory only. We assume no responsibility for management or control of customer safety activities nor for implementation of recommended corrective measures. This presentation is based on information supplied by the customer and/or observations of conditions and practices at the time of the consultation.  We have not tried to identify all hazards. We do not warrant that requirements of any federal, state, or local law, regulation or ordinance have or have not been met.”</a:t>
            </a:r>
            <a:r>
              <a:rPr lang="en-US" sz="800" dirty="0">
                <a:solidFill>
                  <a:srgbClr val="000000"/>
                </a:solidFill>
              </a:rPr>
              <a:t> </a:t>
            </a:r>
            <a:endParaRPr lang="en-US" dirty="0">
              <a:solidFill>
                <a:srgbClr val="000000"/>
              </a:solidFill>
            </a:endParaRPr>
          </a:p>
        </p:txBody>
      </p:sp>
      <p:pic>
        <p:nvPicPr>
          <p:cNvPr id="10" name="Picture 4" descr="Large LM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1012"/>
          <a:stretch>
            <a:fillRect/>
          </a:stretch>
        </p:blipFill>
        <p:spPr bwMode="auto">
          <a:xfrm>
            <a:off x="4774745" y="6269355"/>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3 Content_1T_2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1103313" y="1378178"/>
            <a:ext cx="7576230" cy="2308451"/>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Content Placeholder 5"/>
          <p:cNvSpPr>
            <a:spLocks noGrp="1"/>
          </p:cNvSpPr>
          <p:nvPr>
            <p:ph sz="quarter" idx="11"/>
          </p:nvPr>
        </p:nvSpPr>
        <p:spPr>
          <a:xfrm>
            <a:off x="1103086" y="3802515"/>
            <a:ext cx="3749040" cy="237744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9"/>
          <p:cNvSpPr>
            <a:spLocks noGrp="1"/>
          </p:cNvSpPr>
          <p:nvPr>
            <p:ph sz="quarter" idx="13"/>
          </p:nvPr>
        </p:nvSpPr>
        <p:spPr>
          <a:xfrm>
            <a:off x="4919663" y="3803424"/>
            <a:ext cx="3749040" cy="237744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03175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Content_2T_1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1103313" y="1378178"/>
            <a:ext cx="3749040" cy="237744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Content Placeholder 5"/>
          <p:cNvSpPr>
            <a:spLocks noGrp="1"/>
          </p:cNvSpPr>
          <p:nvPr>
            <p:ph sz="quarter" idx="11"/>
          </p:nvPr>
        </p:nvSpPr>
        <p:spPr>
          <a:xfrm>
            <a:off x="1103085" y="3831543"/>
            <a:ext cx="7590971" cy="237744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7"/>
          <p:cNvSpPr>
            <a:spLocks noGrp="1"/>
          </p:cNvSpPr>
          <p:nvPr>
            <p:ph sz="quarter" idx="12"/>
          </p:nvPr>
        </p:nvSpPr>
        <p:spPr>
          <a:xfrm>
            <a:off x="4919663" y="1379538"/>
            <a:ext cx="3749040" cy="237744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98367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28613"/>
            <a:ext cx="7848600" cy="8651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799" y="1438275"/>
            <a:ext cx="7844971" cy="4788354"/>
          </a:xfrm>
        </p:spPr>
        <p:txBody>
          <a:bodyPr/>
          <a:lstStyle/>
          <a:p>
            <a:r>
              <a:rPr lang="en-US" smtClean="0"/>
              <a:t>Click icon to add table</a:t>
            </a:r>
            <a:endParaRPr lang="en-US"/>
          </a:p>
        </p:txBody>
      </p:sp>
    </p:spTree>
    <p:extLst>
      <p:ext uri="{BB962C8B-B14F-4D97-AF65-F5344CB8AC3E}">
        <p14:creationId xmlns:p14="http://schemas.microsoft.com/office/powerpoint/2010/main" val="459327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28613"/>
            <a:ext cx="7848600" cy="865187"/>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066799" y="1438275"/>
            <a:ext cx="7844971" cy="4788354"/>
          </a:xfrm>
        </p:spPr>
        <p:txBody>
          <a:bodyPr/>
          <a:lstStyle/>
          <a:p>
            <a:r>
              <a:rPr lang="en-US" smtClean="0"/>
              <a:t>Click icon to add chart</a:t>
            </a:r>
            <a:endParaRPr lang="en-US"/>
          </a:p>
        </p:txBody>
      </p:sp>
    </p:spTree>
    <p:extLst>
      <p:ext uri="{BB962C8B-B14F-4D97-AF65-F5344CB8AC3E}">
        <p14:creationId xmlns:p14="http://schemas.microsoft.com/office/powerpoint/2010/main" val="3353292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03313" y="1436460"/>
            <a:ext cx="7808458" cy="4775655"/>
          </a:xfrm>
        </p:spPr>
        <p:txBody>
          <a:bodyPr/>
          <a:lstStyle/>
          <a:p>
            <a:endParaRPr lang="en-US"/>
          </a:p>
        </p:txBody>
      </p:sp>
    </p:spTree>
    <p:extLst>
      <p:ext uri="{BB962C8B-B14F-4D97-AF65-F5344CB8AC3E}">
        <p14:creationId xmlns:p14="http://schemas.microsoft.com/office/powerpoint/2010/main" val="2361556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Smart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martArt Placeholder 3"/>
          <p:cNvSpPr>
            <a:spLocks noGrp="1"/>
          </p:cNvSpPr>
          <p:nvPr>
            <p:ph type="dgm" sz="quarter" idx="10"/>
          </p:nvPr>
        </p:nvSpPr>
        <p:spPr>
          <a:xfrm>
            <a:off x="1089025" y="1408113"/>
            <a:ext cx="7823200" cy="4760912"/>
          </a:xfrm>
        </p:spPr>
        <p:txBody>
          <a:bodyPr/>
          <a:lstStyle/>
          <a:p>
            <a:endParaRPr lang="en-US"/>
          </a:p>
        </p:txBody>
      </p:sp>
    </p:spTree>
    <p:extLst>
      <p:ext uri="{BB962C8B-B14F-4D97-AF65-F5344CB8AC3E}">
        <p14:creationId xmlns:p14="http://schemas.microsoft.com/office/powerpoint/2010/main" val="4166151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81806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236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28613"/>
            <a:ext cx="7848600" cy="8651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438275"/>
            <a:ext cx="78486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66800" y="4029075"/>
            <a:ext cx="78486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8346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28613"/>
            <a:ext cx="7848600" cy="8651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438275"/>
            <a:ext cx="38481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67300" y="1438275"/>
            <a:ext cx="38481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1171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nd Photo">
    <p:spTree>
      <p:nvGrpSpPr>
        <p:cNvPr id="1" name=""/>
        <p:cNvGrpSpPr/>
        <p:nvPr/>
      </p:nvGrpSpPr>
      <p:grpSpPr>
        <a:xfrm>
          <a:off x="0" y="0"/>
          <a:ext cx="0" cy="0"/>
          <a:chOff x="0" y="0"/>
          <a:chExt cx="0" cy="0"/>
        </a:xfrm>
      </p:grpSpPr>
      <p:sp>
        <p:nvSpPr>
          <p:cNvPr id="4115" name="Rectangle 19"/>
          <p:cNvSpPr>
            <a:spLocks noChangeArrowheads="1"/>
          </p:cNvSpPr>
          <p:nvPr/>
        </p:nvSpPr>
        <p:spPr bwMode="ltGray">
          <a:xfrm>
            <a:off x="0" y="0"/>
            <a:ext cx="9144000" cy="1284288"/>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3" name="Rectangle 17"/>
          <p:cNvSpPr>
            <a:spLocks noChangeArrowheads="1"/>
          </p:cNvSpPr>
          <p:nvPr/>
        </p:nvSpPr>
        <p:spPr bwMode="blackWhite">
          <a:xfrm flipV="1">
            <a:off x="196850" y="-28575"/>
            <a:ext cx="8712200" cy="2682875"/>
          </a:xfrm>
          <a:prstGeom prst="rect">
            <a:avLst/>
          </a:prstGeom>
          <a:solidFill>
            <a:schemeClr val="accent2"/>
          </a:solidFill>
          <a:ln>
            <a:noFill/>
          </a:ln>
          <a:effectLst/>
        </p:spPr>
        <p:txBody>
          <a:bodyPr rot="10800000" wrap="none" anchor="ctr"/>
          <a:lstStyle/>
          <a:p>
            <a:pPr>
              <a:tabLst>
                <a:tab pos="233363" algn="l"/>
              </a:tabLst>
            </a:pPr>
            <a:endParaRPr lang="en-US"/>
          </a:p>
        </p:txBody>
      </p:sp>
      <p:sp>
        <p:nvSpPr>
          <p:cNvPr id="4098" name="Rectangle 2"/>
          <p:cNvSpPr>
            <a:spLocks noGrp="1" noChangeArrowheads="1"/>
          </p:cNvSpPr>
          <p:nvPr>
            <p:ph type="ctrTitle"/>
          </p:nvPr>
        </p:nvSpPr>
        <p:spPr>
          <a:xfrm>
            <a:off x="762000" y="1104900"/>
            <a:ext cx="7620000" cy="1143000"/>
          </a:xfrm>
        </p:spPr>
        <p:txBody>
          <a:bodyPr/>
          <a:lstStyle>
            <a:lvl1pPr algn="ctr">
              <a:defRPr sz="4000"/>
            </a:lvl1pPr>
          </a:lstStyle>
          <a:p>
            <a:pPr lvl="0"/>
            <a:r>
              <a:rPr lang="en-US" noProof="0" smtClean="0"/>
              <a:t>Click to edit Master title style</a:t>
            </a:r>
          </a:p>
        </p:txBody>
      </p:sp>
      <p:sp>
        <p:nvSpPr>
          <p:cNvPr id="4121" name="Rectangle 25"/>
          <p:cNvSpPr>
            <a:spLocks noChangeArrowheads="1"/>
          </p:cNvSpPr>
          <p:nvPr/>
        </p:nvSpPr>
        <p:spPr bwMode="ltGray">
          <a:xfrm flipV="1">
            <a:off x="196850" y="2570163"/>
            <a:ext cx="8712200" cy="84137"/>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tabLst>
                <a:tab pos="233363" algn="l"/>
              </a:tabLst>
            </a:pPr>
            <a:endParaRPr lang="en-US"/>
          </a:p>
        </p:txBody>
      </p:sp>
      <p:sp>
        <p:nvSpPr>
          <p:cNvPr id="4125" name="Text Box 29"/>
          <p:cNvSpPr txBox="1">
            <a:spLocks noChangeArrowheads="1"/>
          </p:cNvSpPr>
          <p:nvPr/>
        </p:nvSpPr>
        <p:spPr bwMode="gray">
          <a:xfrm>
            <a:off x="7559675" y="87313"/>
            <a:ext cx="1266825" cy="103187"/>
          </a:xfrm>
          <a:prstGeom prst="rect">
            <a:avLst/>
          </a:prstGeom>
          <a:noFill/>
          <a:ln>
            <a:noFill/>
          </a:ln>
          <a:effectLst/>
          <a:extLst>
            <a:ext uri="{909E8E84-426E-40DD-AFC4-6F175D3DCCD1}">
              <a14:hiddenFill xmlns:a14="http://schemas.microsoft.com/office/drawing/2010/main">
                <a:solidFill>
                  <a:srgbClr val="FF6414"/>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a:spcBef>
                <a:spcPct val="0"/>
              </a:spcBef>
              <a:tabLst>
                <a:tab pos="233363" algn="l"/>
              </a:tabLst>
              <a:defRPr>
                <a:solidFill>
                  <a:schemeClr val="tx1"/>
                </a:solidFill>
                <a:latin typeface="Arial" charset="0"/>
              </a:defRPr>
            </a:lvl1pPr>
            <a:lvl2pPr algn="l">
              <a:spcBef>
                <a:spcPct val="0"/>
              </a:spcBef>
              <a:tabLst>
                <a:tab pos="233363" algn="l"/>
              </a:tabLst>
              <a:defRPr>
                <a:solidFill>
                  <a:schemeClr val="tx1"/>
                </a:solidFill>
                <a:latin typeface="Arial" charset="0"/>
              </a:defRPr>
            </a:lvl2pPr>
            <a:lvl3pPr algn="l">
              <a:spcBef>
                <a:spcPct val="0"/>
              </a:spcBef>
              <a:tabLst>
                <a:tab pos="233363" algn="l"/>
              </a:tabLst>
              <a:defRPr>
                <a:solidFill>
                  <a:schemeClr val="tx1"/>
                </a:solidFill>
                <a:latin typeface="Arial" charset="0"/>
              </a:defRPr>
            </a:lvl3pPr>
            <a:lvl4pPr algn="l">
              <a:spcBef>
                <a:spcPct val="0"/>
              </a:spcBef>
              <a:tabLst>
                <a:tab pos="233363" algn="l"/>
              </a:tabLst>
              <a:defRPr>
                <a:solidFill>
                  <a:schemeClr val="tx1"/>
                </a:solidFill>
                <a:latin typeface="Arial" charset="0"/>
              </a:defRPr>
            </a:lvl4pPr>
            <a:lvl5pPr algn="l">
              <a:spcBef>
                <a:spcPct val="0"/>
              </a:spcBef>
              <a:tabLst>
                <a:tab pos="233363" algn="l"/>
              </a:tabLst>
              <a:defRPr>
                <a:solidFill>
                  <a:schemeClr val="tx1"/>
                </a:solidFill>
                <a:latin typeface="Arial" charset="0"/>
              </a:defRPr>
            </a:lvl5pPr>
            <a:lvl6pPr fontAlgn="base">
              <a:spcBef>
                <a:spcPct val="0"/>
              </a:spcBef>
              <a:spcAft>
                <a:spcPct val="0"/>
              </a:spcAft>
              <a:tabLst>
                <a:tab pos="233363" algn="l"/>
              </a:tabLst>
              <a:defRPr>
                <a:solidFill>
                  <a:schemeClr val="tx1"/>
                </a:solidFill>
                <a:latin typeface="Arial" charset="0"/>
              </a:defRPr>
            </a:lvl6pPr>
            <a:lvl7pPr fontAlgn="base">
              <a:spcBef>
                <a:spcPct val="0"/>
              </a:spcBef>
              <a:spcAft>
                <a:spcPct val="0"/>
              </a:spcAft>
              <a:tabLst>
                <a:tab pos="233363" algn="l"/>
              </a:tabLst>
              <a:defRPr>
                <a:solidFill>
                  <a:schemeClr val="tx1"/>
                </a:solidFill>
                <a:latin typeface="Arial" charset="0"/>
              </a:defRPr>
            </a:lvl7pPr>
            <a:lvl8pPr fontAlgn="base">
              <a:spcBef>
                <a:spcPct val="0"/>
              </a:spcBef>
              <a:spcAft>
                <a:spcPct val="0"/>
              </a:spcAft>
              <a:tabLst>
                <a:tab pos="233363" algn="l"/>
              </a:tabLst>
              <a:defRPr>
                <a:solidFill>
                  <a:schemeClr val="tx1"/>
                </a:solidFill>
                <a:latin typeface="Arial" charset="0"/>
              </a:defRPr>
            </a:lvl8pPr>
            <a:lvl9pPr fontAlgn="base">
              <a:spcBef>
                <a:spcPct val="0"/>
              </a:spcBef>
              <a:spcAft>
                <a:spcPct val="0"/>
              </a:spcAft>
              <a:tabLst>
                <a:tab pos="233363" algn="l"/>
              </a:tabLst>
              <a:defRPr>
                <a:solidFill>
                  <a:schemeClr val="tx1"/>
                </a:solidFill>
                <a:latin typeface="Arial" charset="0"/>
              </a:defRPr>
            </a:lvl9pPr>
          </a:lstStyle>
          <a:p>
            <a:pPr>
              <a:spcBef>
                <a:spcPct val="50000"/>
              </a:spcBef>
            </a:pPr>
            <a:r>
              <a:rPr lang="en-US" sz="800">
                <a:solidFill>
                  <a:schemeClr val="tx2"/>
                </a:solidFill>
              </a:rPr>
              <a:t>Proprietary and Confidential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0425" y="6269355"/>
            <a:ext cx="1828800" cy="472440"/>
          </a:xfrm>
          <a:prstGeom prst="rect">
            <a:avLst/>
          </a:prstGeom>
        </p:spPr>
      </p:pic>
      <p:sp>
        <p:nvSpPr>
          <p:cNvPr id="9" name="Text Box 6"/>
          <p:cNvSpPr txBox="1">
            <a:spLocks noChangeArrowheads="1"/>
          </p:cNvSpPr>
          <p:nvPr userDrawn="1"/>
        </p:nvSpPr>
        <p:spPr bwMode="auto">
          <a:xfrm>
            <a:off x="501650" y="5623038"/>
            <a:ext cx="8407400" cy="401638"/>
          </a:xfrm>
          <a:prstGeom prst="rect">
            <a:avLst/>
          </a:prstGeom>
          <a:noFill/>
          <a:ln>
            <a:noFill/>
          </a:ln>
          <a:effectLst/>
          <a:extLst>
            <a:ext uri="{909E8E84-426E-40DD-AFC4-6F175D3DCCD1}">
              <a14:hiddenFill xmlns:a14="http://schemas.microsoft.com/office/drawing/2010/main">
                <a:solidFill>
                  <a:srgbClr val="FF6414"/>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eaLnBrk="0" fontAlgn="base" hangingPunct="0">
              <a:lnSpc>
                <a:spcPct val="85000"/>
              </a:lnSpc>
              <a:spcBef>
                <a:spcPct val="50000"/>
              </a:spcBef>
              <a:spcAft>
                <a:spcPct val="0"/>
              </a:spcAft>
              <a:defRPr sz="2000" kern="1200">
                <a:solidFill>
                  <a:srgbClr val="000000"/>
                </a:solidFill>
                <a:latin typeface="Arial" charset="0"/>
                <a:ea typeface="+mn-ea"/>
                <a:cs typeface="Arial" charset="0"/>
              </a:defRPr>
            </a:lvl1pPr>
            <a:lvl2pPr marL="457200" algn="ctr" rtl="0" eaLnBrk="0" fontAlgn="base" hangingPunct="0">
              <a:lnSpc>
                <a:spcPct val="85000"/>
              </a:lnSpc>
              <a:spcBef>
                <a:spcPct val="50000"/>
              </a:spcBef>
              <a:spcAft>
                <a:spcPct val="0"/>
              </a:spcAft>
              <a:defRPr sz="2000" kern="1200">
                <a:solidFill>
                  <a:srgbClr val="000000"/>
                </a:solidFill>
                <a:latin typeface="Arial" charset="0"/>
                <a:ea typeface="+mn-ea"/>
                <a:cs typeface="Arial" charset="0"/>
              </a:defRPr>
            </a:lvl2pPr>
            <a:lvl3pPr marL="914400" algn="ctr" rtl="0" eaLnBrk="0" fontAlgn="base" hangingPunct="0">
              <a:lnSpc>
                <a:spcPct val="85000"/>
              </a:lnSpc>
              <a:spcBef>
                <a:spcPct val="50000"/>
              </a:spcBef>
              <a:spcAft>
                <a:spcPct val="0"/>
              </a:spcAft>
              <a:defRPr sz="2000" kern="1200">
                <a:solidFill>
                  <a:srgbClr val="000000"/>
                </a:solidFill>
                <a:latin typeface="Arial" charset="0"/>
                <a:ea typeface="+mn-ea"/>
                <a:cs typeface="Arial" charset="0"/>
              </a:defRPr>
            </a:lvl3pPr>
            <a:lvl4pPr marL="1371600" algn="ctr" rtl="0" eaLnBrk="0" fontAlgn="base" hangingPunct="0">
              <a:lnSpc>
                <a:spcPct val="85000"/>
              </a:lnSpc>
              <a:spcBef>
                <a:spcPct val="50000"/>
              </a:spcBef>
              <a:spcAft>
                <a:spcPct val="0"/>
              </a:spcAft>
              <a:defRPr sz="2000" kern="1200">
                <a:solidFill>
                  <a:srgbClr val="000000"/>
                </a:solidFill>
                <a:latin typeface="Arial" charset="0"/>
                <a:ea typeface="+mn-ea"/>
                <a:cs typeface="Arial" charset="0"/>
              </a:defRPr>
            </a:lvl4pPr>
            <a:lvl5pPr marL="1828800" algn="ctr" rtl="0" eaLnBrk="0" fontAlgn="base" hangingPunct="0">
              <a:lnSpc>
                <a:spcPct val="85000"/>
              </a:lnSpc>
              <a:spcBef>
                <a:spcPct val="50000"/>
              </a:spcBef>
              <a:spcAft>
                <a:spcPct val="0"/>
              </a:spcAft>
              <a:defRPr sz="2000" kern="1200">
                <a:solidFill>
                  <a:srgbClr val="000000"/>
                </a:solidFill>
                <a:latin typeface="Arial" charset="0"/>
                <a:ea typeface="+mn-ea"/>
                <a:cs typeface="Arial" charset="0"/>
              </a:defRPr>
            </a:lvl5pPr>
            <a:lvl6pPr marL="2286000" algn="l" defTabSz="914400" rtl="0" eaLnBrk="1" latinLnBrk="0" hangingPunct="1">
              <a:defRPr sz="2000" kern="1200">
                <a:solidFill>
                  <a:srgbClr val="000000"/>
                </a:solidFill>
                <a:latin typeface="Arial" charset="0"/>
                <a:ea typeface="+mn-ea"/>
                <a:cs typeface="Arial" charset="0"/>
              </a:defRPr>
            </a:lvl6pPr>
            <a:lvl7pPr marL="2743200" algn="l" defTabSz="914400" rtl="0" eaLnBrk="1" latinLnBrk="0" hangingPunct="1">
              <a:defRPr sz="2000" kern="1200">
                <a:solidFill>
                  <a:srgbClr val="000000"/>
                </a:solidFill>
                <a:latin typeface="Arial" charset="0"/>
                <a:ea typeface="+mn-ea"/>
                <a:cs typeface="Arial" charset="0"/>
              </a:defRPr>
            </a:lvl7pPr>
            <a:lvl8pPr marL="3200400" algn="l" defTabSz="914400" rtl="0" eaLnBrk="1" latinLnBrk="0" hangingPunct="1">
              <a:defRPr sz="2000" kern="1200">
                <a:solidFill>
                  <a:srgbClr val="000000"/>
                </a:solidFill>
                <a:latin typeface="Arial" charset="0"/>
                <a:ea typeface="+mn-ea"/>
                <a:cs typeface="Arial" charset="0"/>
              </a:defRPr>
            </a:lvl8pPr>
            <a:lvl9pPr marL="3657600" algn="l" defTabSz="914400" rtl="0" eaLnBrk="1" latinLnBrk="0" hangingPunct="1">
              <a:defRPr sz="2000" kern="1200">
                <a:solidFill>
                  <a:srgbClr val="000000"/>
                </a:solidFill>
                <a:latin typeface="Arial" charset="0"/>
                <a:ea typeface="+mn-ea"/>
                <a:cs typeface="Arial" charset="0"/>
              </a:defRPr>
            </a:lvl9pPr>
          </a:lstStyle>
          <a:p>
            <a:pPr algn="ctr">
              <a:spcBef>
                <a:spcPct val="50000"/>
              </a:spcBef>
            </a:pPr>
            <a:r>
              <a:rPr lang="en-US" sz="800" i="1" dirty="0">
                <a:solidFill>
                  <a:srgbClr val="000000"/>
                </a:solidFill>
              </a:rPr>
              <a:t>"Our loss control service is advisory only. We assume no responsibility for management or control of customer safety activities nor for implementation of recommended corrective measures. This presentation is based on information supplied by the customer and/or observations of conditions and practices at the time of the consultation.  We have not tried to identify all hazards. We do not warrant that requirements of any federal, state, or local law, regulation or ordinance have or have not been met.”</a:t>
            </a:r>
            <a:r>
              <a:rPr lang="en-US" sz="800" dirty="0">
                <a:solidFill>
                  <a:srgbClr val="000000"/>
                </a:solidFill>
              </a:rPr>
              <a:t> </a:t>
            </a:r>
            <a:endParaRPr lang="en-US" dirty="0">
              <a:solidFill>
                <a:srgbClr val="000000"/>
              </a:solidFill>
            </a:endParaRPr>
          </a:p>
        </p:txBody>
      </p:sp>
      <p:sp>
        <p:nvSpPr>
          <p:cNvPr id="3" name="Picture Placeholder 2"/>
          <p:cNvSpPr>
            <a:spLocks noGrp="1"/>
          </p:cNvSpPr>
          <p:nvPr>
            <p:ph type="pic" sz="quarter" idx="10"/>
          </p:nvPr>
        </p:nvSpPr>
        <p:spPr>
          <a:xfrm>
            <a:off x="1884362" y="2887663"/>
            <a:ext cx="5675313" cy="2497137"/>
          </a:xfrm>
        </p:spPr>
        <p:txBody>
          <a:bodyPr/>
          <a:lstStyle/>
          <a:p>
            <a:endParaRPr lang="en-US"/>
          </a:p>
        </p:txBody>
      </p:sp>
      <p:pic>
        <p:nvPicPr>
          <p:cNvPr id="12" name="Picture 4" descr="Large LM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1012"/>
          <a:stretch>
            <a:fillRect/>
          </a:stretch>
        </p:blipFill>
        <p:spPr bwMode="auto">
          <a:xfrm>
            <a:off x="4774745" y="6269355"/>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28433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28613"/>
            <a:ext cx="7848600" cy="8651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438275"/>
            <a:ext cx="38481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438275"/>
            <a:ext cx="38481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3374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ubsection">
    <p:spTree>
      <p:nvGrpSpPr>
        <p:cNvPr id="1" name=""/>
        <p:cNvGrpSpPr/>
        <p:nvPr/>
      </p:nvGrpSpPr>
      <p:grpSpPr>
        <a:xfrm>
          <a:off x="0" y="0"/>
          <a:ext cx="0" cy="0"/>
          <a:chOff x="0" y="0"/>
          <a:chExt cx="0" cy="0"/>
        </a:xfrm>
      </p:grpSpPr>
      <p:sp>
        <p:nvSpPr>
          <p:cNvPr id="4115" name="Rectangle 19"/>
          <p:cNvSpPr>
            <a:spLocks noChangeArrowheads="1"/>
          </p:cNvSpPr>
          <p:nvPr/>
        </p:nvSpPr>
        <p:spPr bwMode="ltGray">
          <a:xfrm>
            <a:off x="0" y="0"/>
            <a:ext cx="9144000" cy="1284288"/>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3" name="Rectangle 17"/>
          <p:cNvSpPr>
            <a:spLocks noChangeArrowheads="1"/>
          </p:cNvSpPr>
          <p:nvPr/>
        </p:nvSpPr>
        <p:spPr bwMode="blackWhite">
          <a:xfrm flipV="1">
            <a:off x="196850" y="-28575"/>
            <a:ext cx="8712200" cy="2682875"/>
          </a:xfrm>
          <a:prstGeom prst="rect">
            <a:avLst/>
          </a:prstGeom>
          <a:solidFill>
            <a:schemeClr val="accent2"/>
          </a:solidFill>
          <a:ln>
            <a:noFill/>
          </a:ln>
          <a:effectLst/>
        </p:spPr>
        <p:txBody>
          <a:bodyPr rot="10800000" wrap="none" anchor="ctr"/>
          <a:lstStyle/>
          <a:p>
            <a:pPr>
              <a:tabLst>
                <a:tab pos="233363" algn="l"/>
              </a:tabLst>
            </a:pPr>
            <a:endParaRPr lang="en-US"/>
          </a:p>
        </p:txBody>
      </p:sp>
      <p:sp>
        <p:nvSpPr>
          <p:cNvPr id="4098" name="Rectangle 2"/>
          <p:cNvSpPr>
            <a:spLocks noGrp="1" noChangeArrowheads="1"/>
          </p:cNvSpPr>
          <p:nvPr>
            <p:ph type="ctrTitle"/>
          </p:nvPr>
        </p:nvSpPr>
        <p:spPr>
          <a:xfrm>
            <a:off x="762000" y="1104900"/>
            <a:ext cx="7620000" cy="1143000"/>
          </a:xfrm>
        </p:spPr>
        <p:txBody>
          <a:bodyPr/>
          <a:lstStyle>
            <a:lvl1pPr algn="ctr">
              <a:defRPr sz="4000"/>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1371600" y="2895600"/>
            <a:ext cx="6400800" cy="1752600"/>
          </a:xfrm>
        </p:spPr>
        <p:txBody>
          <a:bodyPr/>
          <a:lstStyle>
            <a:lvl1pPr marL="0" indent="0" algn="ctr">
              <a:buFontTx/>
              <a:buNone/>
              <a:defRPr sz="2800"/>
            </a:lvl1pPr>
          </a:lstStyle>
          <a:p>
            <a:pPr lvl="0"/>
            <a:r>
              <a:rPr lang="en-US" noProof="0" smtClean="0"/>
              <a:t>Click to edit Master subtitle style</a:t>
            </a:r>
          </a:p>
        </p:txBody>
      </p:sp>
      <p:sp>
        <p:nvSpPr>
          <p:cNvPr id="4121" name="Rectangle 25"/>
          <p:cNvSpPr>
            <a:spLocks noChangeArrowheads="1"/>
          </p:cNvSpPr>
          <p:nvPr/>
        </p:nvSpPr>
        <p:spPr bwMode="ltGray">
          <a:xfrm flipV="1">
            <a:off x="196850" y="2570163"/>
            <a:ext cx="8712200" cy="84137"/>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tabLst>
                <a:tab pos="233363" algn="l"/>
              </a:tabLst>
            </a:pPr>
            <a:endParaRPr lang="en-US"/>
          </a:p>
        </p:txBody>
      </p:sp>
      <p:sp>
        <p:nvSpPr>
          <p:cNvPr id="4125" name="Text Box 29"/>
          <p:cNvSpPr txBox="1">
            <a:spLocks noChangeArrowheads="1"/>
          </p:cNvSpPr>
          <p:nvPr/>
        </p:nvSpPr>
        <p:spPr bwMode="gray">
          <a:xfrm>
            <a:off x="7559675" y="87313"/>
            <a:ext cx="1266825" cy="103187"/>
          </a:xfrm>
          <a:prstGeom prst="rect">
            <a:avLst/>
          </a:prstGeom>
          <a:noFill/>
          <a:ln>
            <a:noFill/>
          </a:ln>
          <a:effectLst/>
          <a:extLst>
            <a:ext uri="{909E8E84-426E-40DD-AFC4-6F175D3DCCD1}">
              <a14:hiddenFill xmlns:a14="http://schemas.microsoft.com/office/drawing/2010/main">
                <a:solidFill>
                  <a:srgbClr val="FF6414"/>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a:spcBef>
                <a:spcPct val="0"/>
              </a:spcBef>
              <a:tabLst>
                <a:tab pos="233363" algn="l"/>
              </a:tabLst>
              <a:defRPr>
                <a:solidFill>
                  <a:schemeClr val="tx1"/>
                </a:solidFill>
                <a:latin typeface="Arial" charset="0"/>
              </a:defRPr>
            </a:lvl1pPr>
            <a:lvl2pPr algn="l">
              <a:spcBef>
                <a:spcPct val="0"/>
              </a:spcBef>
              <a:tabLst>
                <a:tab pos="233363" algn="l"/>
              </a:tabLst>
              <a:defRPr>
                <a:solidFill>
                  <a:schemeClr val="tx1"/>
                </a:solidFill>
                <a:latin typeface="Arial" charset="0"/>
              </a:defRPr>
            </a:lvl2pPr>
            <a:lvl3pPr algn="l">
              <a:spcBef>
                <a:spcPct val="0"/>
              </a:spcBef>
              <a:tabLst>
                <a:tab pos="233363" algn="l"/>
              </a:tabLst>
              <a:defRPr>
                <a:solidFill>
                  <a:schemeClr val="tx1"/>
                </a:solidFill>
                <a:latin typeface="Arial" charset="0"/>
              </a:defRPr>
            </a:lvl3pPr>
            <a:lvl4pPr algn="l">
              <a:spcBef>
                <a:spcPct val="0"/>
              </a:spcBef>
              <a:tabLst>
                <a:tab pos="233363" algn="l"/>
              </a:tabLst>
              <a:defRPr>
                <a:solidFill>
                  <a:schemeClr val="tx1"/>
                </a:solidFill>
                <a:latin typeface="Arial" charset="0"/>
              </a:defRPr>
            </a:lvl4pPr>
            <a:lvl5pPr algn="l">
              <a:spcBef>
                <a:spcPct val="0"/>
              </a:spcBef>
              <a:tabLst>
                <a:tab pos="233363" algn="l"/>
              </a:tabLst>
              <a:defRPr>
                <a:solidFill>
                  <a:schemeClr val="tx1"/>
                </a:solidFill>
                <a:latin typeface="Arial" charset="0"/>
              </a:defRPr>
            </a:lvl5pPr>
            <a:lvl6pPr fontAlgn="base">
              <a:spcBef>
                <a:spcPct val="0"/>
              </a:spcBef>
              <a:spcAft>
                <a:spcPct val="0"/>
              </a:spcAft>
              <a:tabLst>
                <a:tab pos="233363" algn="l"/>
              </a:tabLst>
              <a:defRPr>
                <a:solidFill>
                  <a:schemeClr val="tx1"/>
                </a:solidFill>
                <a:latin typeface="Arial" charset="0"/>
              </a:defRPr>
            </a:lvl6pPr>
            <a:lvl7pPr fontAlgn="base">
              <a:spcBef>
                <a:spcPct val="0"/>
              </a:spcBef>
              <a:spcAft>
                <a:spcPct val="0"/>
              </a:spcAft>
              <a:tabLst>
                <a:tab pos="233363" algn="l"/>
              </a:tabLst>
              <a:defRPr>
                <a:solidFill>
                  <a:schemeClr val="tx1"/>
                </a:solidFill>
                <a:latin typeface="Arial" charset="0"/>
              </a:defRPr>
            </a:lvl7pPr>
            <a:lvl8pPr fontAlgn="base">
              <a:spcBef>
                <a:spcPct val="0"/>
              </a:spcBef>
              <a:spcAft>
                <a:spcPct val="0"/>
              </a:spcAft>
              <a:tabLst>
                <a:tab pos="233363" algn="l"/>
              </a:tabLst>
              <a:defRPr>
                <a:solidFill>
                  <a:schemeClr val="tx1"/>
                </a:solidFill>
                <a:latin typeface="Arial" charset="0"/>
              </a:defRPr>
            </a:lvl8pPr>
            <a:lvl9pPr fontAlgn="base">
              <a:spcBef>
                <a:spcPct val="0"/>
              </a:spcBef>
              <a:spcAft>
                <a:spcPct val="0"/>
              </a:spcAft>
              <a:tabLst>
                <a:tab pos="233363" algn="l"/>
              </a:tabLst>
              <a:defRPr>
                <a:solidFill>
                  <a:schemeClr val="tx1"/>
                </a:solidFill>
                <a:latin typeface="Arial" charset="0"/>
              </a:defRPr>
            </a:lvl9pPr>
          </a:lstStyle>
          <a:p>
            <a:pPr>
              <a:spcBef>
                <a:spcPct val="50000"/>
              </a:spcBef>
            </a:pPr>
            <a:r>
              <a:rPr lang="en-US" sz="800">
                <a:solidFill>
                  <a:schemeClr val="tx2"/>
                </a:solidFill>
              </a:rPr>
              <a:t>Proprietary and Confidential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0425" y="6269355"/>
            <a:ext cx="1828800" cy="472440"/>
          </a:xfrm>
          <a:prstGeom prst="rect">
            <a:avLst/>
          </a:prstGeom>
        </p:spPr>
      </p:pic>
    </p:spTree>
    <p:extLst>
      <p:ext uri="{BB962C8B-B14F-4D97-AF65-F5344CB8AC3E}">
        <p14:creationId xmlns:p14="http://schemas.microsoft.com/office/powerpoint/2010/main" val="15696768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066800" y="1438275"/>
            <a:ext cx="7830457" cy="47738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265571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409247"/>
            <a:ext cx="3848100" cy="481738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5067300" y="1409247"/>
            <a:ext cx="3848100" cy="4818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718457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1103313" y="1378858"/>
            <a:ext cx="7772400" cy="23803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Content Placeholder 5"/>
          <p:cNvSpPr>
            <a:spLocks noGrp="1"/>
          </p:cNvSpPr>
          <p:nvPr>
            <p:ph sz="quarter" idx="11"/>
          </p:nvPr>
        </p:nvSpPr>
        <p:spPr>
          <a:xfrm>
            <a:off x="1103538" y="3817939"/>
            <a:ext cx="7772400" cy="242320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98294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_1L_2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1030968" y="1393597"/>
            <a:ext cx="3816804" cy="483303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Content Placeholder 5"/>
          <p:cNvSpPr>
            <a:spLocks noGrp="1"/>
          </p:cNvSpPr>
          <p:nvPr>
            <p:ph sz="quarter" idx="11"/>
          </p:nvPr>
        </p:nvSpPr>
        <p:spPr>
          <a:xfrm>
            <a:off x="5094288" y="1393825"/>
            <a:ext cx="3759200" cy="235086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Content Placeholder 7"/>
          <p:cNvSpPr>
            <a:spLocks noGrp="1"/>
          </p:cNvSpPr>
          <p:nvPr>
            <p:ph sz="quarter" idx="12"/>
          </p:nvPr>
        </p:nvSpPr>
        <p:spPr>
          <a:xfrm>
            <a:off x="5094288" y="3817710"/>
            <a:ext cx="3744912" cy="240891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811659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_1L_2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1059542" y="1393597"/>
            <a:ext cx="3788229" cy="235108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Content Placeholder 5"/>
          <p:cNvSpPr>
            <a:spLocks noGrp="1"/>
          </p:cNvSpPr>
          <p:nvPr>
            <p:ph sz="quarter" idx="11"/>
          </p:nvPr>
        </p:nvSpPr>
        <p:spPr>
          <a:xfrm>
            <a:off x="1074056" y="3861253"/>
            <a:ext cx="3759201" cy="230731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Content Placeholder 7"/>
          <p:cNvSpPr>
            <a:spLocks noGrp="1"/>
          </p:cNvSpPr>
          <p:nvPr>
            <p:ph sz="quarter" idx="12"/>
          </p:nvPr>
        </p:nvSpPr>
        <p:spPr>
          <a:xfrm>
            <a:off x="5094288" y="1378858"/>
            <a:ext cx="3744912" cy="4775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513696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1103313" y="1378178"/>
            <a:ext cx="3749040" cy="237744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Content Placeholder 5"/>
          <p:cNvSpPr>
            <a:spLocks noGrp="1"/>
          </p:cNvSpPr>
          <p:nvPr>
            <p:ph sz="quarter" idx="11"/>
          </p:nvPr>
        </p:nvSpPr>
        <p:spPr>
          <a:xfrm>
            <a:off x="1103086" y="3802515"/>
            <a:ext cx="3749040" cy="237744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7"/>
          <p:cNvSpPr>
            <a:spLocks noGrp="1"/>
          </p:cNvSpPr>
          <p:nvPr>
            <p:ph sz="quarter" idx="12"/>
          </p:nvPr>
        </p:nvSpPr>
        <p:spPr>
          <a:xfrm>
            <a:off x="4919663" y="1379538"/>
            <a:ext cx="3749040" cy="237744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9"/>
          <p:cNvSpPr>
            <a:spLocks noGrp="1"/>
          </p:cNvSpPr>
          <p:nvPr>
            <p:ph sz="quarter" idx="13"/>
          </p:nvPr>
        </p:nvSpPr>
        <p:spPr>
          <a:xfrm>
            <a:off x="4919663" y="3803424"/>
            <a:ext cx="3749040" cy="237744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43374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210425" y="6269355"/>
            <a:ext cx="1828800" cy="472440"/>
          </a:xfrm>
          <a:prstGeom prst="rect">
            <a:avLst/>
          </a:prstGeom>
        </p:spPr>
      </p:pic>
      <p:sp>
        <p:nvSpPr>
          <p:cNvPr id="1031" name="Rectangle 7"/>
          <p:cNvSpPr>
            <a:spLocks noChangeArrowheads="1"/>
          </p:cNvSpPr>
          <p:nvPr/>
        </p:nvSpPr>
        <p:spPr bwMode="blackWhite">
          <a:xfrm flipV="1">
            <a:off x="0" y="0"/>
            <a:ext cx="9144000" cy="1295400"/>
          </a:xfrm>
          <a:prstGeom prst="rect">
            <a:avLst/>
          </a:prstGeom>
          <a:solidFill>
            <a:schemeClr val="accent2"/>
          </a:solidFill>
          <a:ln>
            <a:noFill/>
          </a:ln>
          <a:effectLst/>
        </p:spPr>
        <p:txBody>
          <a:bodyPr wrap="none" anchor="ctr"/>
          <a:lstStyle/>
          <a:p>
            <a:endParaRPr lang="en-US"/>
          </a:p>
        </p:txBody>
      </p:sp>
      <p:sp>
        <p:nvSpPr>
          <p:cNvPr id="1026" name="Rectangle 2"/>
          <p:cNvSpPr>
            <a:spLocks noGrp="1" noChangeArrowheads="1"/>
          </p:cNvSpPr>
          <p:nvPr>
            <p:ph type="title"/>
          </p:nvPr>
        </p:nvSpPr>
        <p:spPr bwMode="auto">
          <a:xfrm>
            <a:off x="1066800" y="328613"/>
            <a:ext cx="784860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074056" y="1409247"/>
            <a:ext cx="7841343" cy="4744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33" name="Line 9"/>
          <p:cNvSpPr>
            <a:spLocks noChangeShapeType="1"/>
          </p:cNvSpPr>
          <p:nvPr/>
        </p:nvSpPr>
        <p:spPr bwMode="ltGray">
          <a:xfrm>
            <a:off x="-14288" y="1295400"/>
            <a:ext cx="9172576"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8" name="Rectangle 24"/>
          <p:cNvSpPr>
            <a:spLocks noChangeArrowheads="1"/>
          </p:cNvSpPr>
          <p:nvPr/>
        </p:nvSpPr>
        <p:spPr bwMode="black">
          <a:xfrm>
            <a:off x="142875" y="6575425"/>
            <a:ext cx="347663"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r" eaLnBrk="1" hangingPunct="1">
              <a:lnSpc>
                <a:spcPct val="90000"/>
              </a:lnSpc>
              <a:spcBef>
                <a:spcPct val="0"/>
              </a:spcBef>
            </a:pPr>
            <a:fld id="{98CAC156-3367-4E2B-87AE-EB8E5C67A1C6}" type="slidenum">
              <a:rPr lang="en-US" sz="1000">
                <a:solidFill>
                  <a:schemeClr val="tx1"/>
                </a:solidFill>
              </a:rPr>
              <a:pPr algn="r" eaLnBrk="1" hangingPunct="1">
                <a:lnSpc>
                  <a:spcPct val="90000"/>
                </a:lnSpc>
                <a:spcBef>
                  <a:spcPct val="0"/>
                </a:spcBef>
              </a:pPr>
              <a:t>‹#›</a:t>
            </a:fld>
            <a:endParaRPr lang="en-US" sz="1000">
              <a:solidFill>
                <a:schemeClr val="tx1"/>
              </a:solidFill>
            </a:endParaRPr>
          </a:p>
        </p:txBody>
      </p:sp>
      <p:sp>
        <p:nvSpPr>
          <p:cNvPr id="1049" name="Text Box 25"/>
          <p:cNvSpPr txBox="1">
            <a:spLocks noChangeArrowheads="1"/>
          </p:cNvSpPr>
          <p:nvPr/>
        </p:nvSpPr>
        <p:spPr bwMode="gray">
          <a:xfrm>
            <a:off x="8928100" y="6742113"/>
            <a:ext cx="0" cy="103187"/>
          </a:xfrm>
          <a:prstGeom prst="rect">
            <a:avLst/>
          </a:prstGeom>
          <a:noFill/>
          <a:ln>
            <a:noFill/>
          </a:ln>
          <a:effectLst/>
          <a:extLst>
            <a:ext uri="{909E8E84-426E-40DD-AFC4-6F175D3DCCD1}">
              <a14:hiddenFill xmlns:a14="http://schemas.microsoft.com/office/drawing/2010/main">
                <a:solidFill>
                  <a:srgbClr val="FF6414"/>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a:spcBef>
                <a:spcPct val="0"/>
              </a:spcBef>
              <a:tabLst>
                <a:tab pos="233363" algn="l"/>
              </a:tabLst>
              <a:defRPr>
                <a:solidFill>
                  <a:schemeClr val="tx1"/>
                </a:solidFill>
                <a:latin typeface="Arial" charset="0"/>
              </a:defRPr>
            </a:lvl1pPr>
            <a:lvl2pPr algn="l">
              <a:spcBef>
                <a:spcPct val="0"/>
              </a:spcBef>
              <a:tabLst>
                <a:tab pos="233363" algn="l"/>
              </a:tabLst>
              <a:defRPr>
                <a:solidFill>
                  <a:schemeClr val="tx1"/>
                </a:solidFill>
                <a:latin typeface="Arial" charset="0"/>
              </a:defRPr>
            </a:lvl2pPr>
            <a:lvl3pPr algn="l">
              <a:spcBef>
                <a:spcPct val="0"/>
              </a:spcBef>
              <a:tabLst>
                <a:tab pos="233363" algn="l"/>
              </a:tabLst>
              <a:defRPr>
                <a:solidFill>
                  <a:schemeClr val="tx1"/>
                </a:solidFill>
                <a:latin typeface="Arial" charset="0"/>
              </a:defRPr>
            </a:lvl3pPr>
            <a:lvl4pPr algn="l">
              <a:spcBef>
                <a:spcPct val="0"/>
              </a:spcBef>
              <a:tabLst>
                <a:tab pos="233363" algn="l"/>
              </a:tabLst>
              <a:defRPr>
                <a:solidFill>
                  <a:schemeClr val="tx1"/>
                </a:solidFill>
                <a:latin typeface="Arial" charset="0"/>
              </a:defRPr>
            </a:lvl4pPr>
            <a:lvl5pPr algn="l">
              <a:spcBef>
                <a:spcPct val="0"/>
              </a:spcBef>
              <a:tabLst>
                <a:tab pos="233363" algn="l"/>
              </a:tabLst>
              <a:defRPr>
                <a:solidFill>
                  <a:schemeClr val="tx1"/>
                </a:solidFill>
                <a:latin typeface="Arial" charset="0"/>
              </a:defRPr>
            </a:lvl5pPr>
            <a:lvl6pPr fontAlgn="base">
              <a:spcBef>
                <a:spcPct val="0"/>
              </a:spcBef>
              <a:spcAft>
                <a:spcPct val="0"/>
              </a:spcAft>
              <a:tabLst>
                <a:tab pos="233363" algn="l"/>
              </a:tabLst>
              <a:defRPr>
                <a:solidFill>
                  <a:schemeClr val="tx1"/>
                </a:solidFill>
                <a:latin typeface="Arial" charset="0"/>
              </a:defRPr>
            </a:lvl6pPr>
            <a:lvl7pPr fontAlgn="base">
              <a:spcBef>
                <a:spcPct val="0"/>
              </a:spcBef>
              <a:spcAft>
                <a:spcPct val="0"/>
              </a:spcAft>
              <a:tabLst>
                <a:tab pos="233363" algn="l"/>
              </a:tabLst>
              <a:defRPr>
                <a:solidFill>
                  <a:schemeClr val="tx1"/>
                </a:solidFill>
                <a:latin typeface="Arial" charset="0"/>
              </a:defRPr>
            </a:lvl7pPr>
            <a:lvl8pPr fontAlgn="base">
              <a:spcBef>
                <a:spcPct val="0"/>
              </a:spcBef>
              <a:spcAft>
                <a:spcPct val="0"/>
              </a:spcAft>
              <a:tabLst>
                <a:tab pos="233363" algn="l"/>
              </a:tabLst>
              <a:defRPr>
                <a:solidFill>
                  <a:schemeClr val="tx1"/>
                </a:solidFill>
                <a:latin typeface="Arial" charset="0"/>
              </a:defRPr>
            </a:lvl8pPr>
            <a:lvl9pPr fontAlgn="base">
              <a:spcBef>
                <a:spcPct val="0"/>
              </a:spcBef>
              <a:spcAft>
                <a:spcPct val="0"/>
              </a:spcAft>
              <a:tabLst>
                <a:tab pos="233363" algn="l"/>
              </a:tabLst>
              <a:defRPr>
                <a:solidFill>
                  <a:schemeClr val="tx1"/>
                </a:solidFill>
                <a:latin typeface="Arial" charset="0"/>
              </a:defRPr>
            </a:lvl9pPr>
          </a:lstStyle>
          <a:p>
            <a:pPr algn="r">
              <a:spcBef>
                <a:spcPct val="50000"/>
              </a:spcBef>
            </a:pPr>
            <a:endParaRPr lang="en-US" sz="800">
              <a:solidFill>
                <a:srgbClr val="88BAA0"/>
              </a:solidFill>
            </a:endParaRPr>
          </a:p>
        </p:txBody>
      </p:sp>
      <p:sp>
        <p:nvSpPr>
          <p:cNvPr id="1050" name="Text Box 26"/>
          <p:cNvSpPr txBox="1">
            <a:spLocks noChangeArrowheads="1"/>
          </p:cNvSpPr>
          <p:nvPr/>
        </p:nvSpPr>
        <p:spPr bwMode="gray">
          <a:xfrm>
            <a:off x="7559675" y="87313"/>
            <a:ext cx="1266825" cy="103187"/>
          </a:xfrm>
          <a:prstGeom prst="rect">
            <a:avLst/>
          </a:prstGeom>
          <a:noFill/>
          <a:ln>
            <a:noFill/>
          </a:ln>
          <a:effectLst/>
          <a:extLst>
            <a:ext uri="{909E8E84-426E-40DD-AFC4-6F175D3DCCD1}">
              <a14:hiddenFill xmlns:a14="http://schemas.microsoft.com/office/drawing/2010/main">
                <a:solidFill>
                  <a:srgbClr val="FF6414"/>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a:spcBef>
                <a:spcPct val="0"/>
              </a:spcBef>
              <a:tabLst>
                <a:tab pos="233363" algn="l"/>
              </a:tabLst>
              <a:defRPr>
                <a:solidFill>
                  <a:schemeClr val="tx1"/>
                </a:solidFill>
                <a:latin typeface="Arial" charset="0"/>
              </a:defRPr>
            </a:lvl1pPr>
            <a:lvl2pPr algn="l">
              <a:spcBef>
                <a:spcPct val="0"/>
              </a:spcBef>
              <a:tabLst>
                <a:tab pos="233363" algn="l"/>
              </a:tabLst>
              <a:defRPr>
                <a:solidFill>
                  <a:schemeClr val="tx1"/>
                </a:solidFill>
                <a:latin typeface="Arial" charset="0"/>
              </a:defRPr>
            </a:lvl2pPr>
            <a:lvl3pPr algn="l">
              <a:spcBef>
                <a:spcPct val="0"/>
              </a:spcBef>
              <a:tabLst>
                <a:tab pos="233363" algn="l"/>
              </a:tabLst>
              <a:defRPr>
                <a:solidFill>
                  <a:schemeClr val="tx1"/>
                </a:solidFill>
                <a:latin typeface="Arial" charset="0"/>
              </a:defRPr>
            </a:lvl3pPr>
            <a:lvl4pPr algn="l">
              <a:spcBef>
                <a:spcPct val="0"/>
              </a:spcBef>
              <a:tabLst>
                <a:tab pos="233363" algn="l"/>
              </a:tabLst>
              <a:defRPr>
                <a:solidFill>
                  <a:schemeClr val="tx1"/>
                </a:solidFill>
                <a:latin typeface="Arial" charset="0"/>
              </a:defRPr>
            </a:lvl4pPr>
            <a:lvl5pPr algn="l">
              <a:spcBef>
                <a:spcPct val="0"/>
              </a:spcBef>
              <a:tabLst>
                <a:tab pos="233363" algn="l"/>
              </a:tabLst>
              <a:defRPr>
                <a:solidFill>
                  <a:schemeClr val="tx1"/>
                </a:solidFill>
                <a:latin typeface="Arial" charset="0"/>
              </a:defRPr>
            </a:lvl5pPr>
            <a:lvl6pPr fontAlgn="base">
              <a:spcBef>
                <a:spcPct val="0"/>
              </a:spcBef>
              <a:spcAft>
                <a:spcPct val="0"/>
              </a:spcAft>
              <a:tabLst>
                <a:tab pos="233363" algn="l"/>
              </a:tabLst>
              <a:defRPr>
                <a:solidFill>
                  <a:schemeClr val="tx1"/>
                </a:solidFill>
                <a:latin typeface="Arial" charset="0"/>
              </a:defRPr>
            </a:lvl6pPr>
            <a:lvl7pPr fontAlgn="base">
              <a:spcBef>
                <a:spcPct val="0"/>
              </a:spcBef>
              <a:spcAft>
                <a:spcPct val="0"/>
              </a:spcAft>
              <a:tabLst>
                <a:tab pos="233363" algn="l"/>
              </a:tabLst>
              <a:defRPr>
                <a:solidFill>
                  <a:schemeClr val="tx1"/>
                </a:solidFill>
                <a:latin typeface="Arial" charset="0"/>
              </a:defRPr>
            </a:lvl7pPr>
            <a:lvl8pPr fontAlgn="base">
              <a:spcBef>
                <a:spcPct val="0"/>
              </a:spcBef>
              <a:spcAft>
                <a:spcPct val="0"/>
              </a:spcAft>
              <a:tabLst>
                <a:tab pos="233363" algn="l"/>
              </a:tabLst>
              <a:defRPr>
                <a:solidFill>
                  <a:schemeClr val="tx1"/>
                </a:solidFill>
                <a:latin typeface="Arial" charset="0"/>
              </a:defRPr>
            </a:lvl8pPr>
            <a:lvl9pPr fontAlgn="base">
              <a:spcBef>
                <a:spcPct val="0"/>
              </a:spcBef>
              <a:spcAft>
                <a:spcPct val="0"/>
              </a:spcAft>
              <a:tabLst>
                <a:tab pos="233363" algn="l"/>
              </a:tabLst>
              <a:defRPr>
                <a:solidFill>
                  <a:schemeClr val="tx1"/>
                </a:solidFill>
                <a:latin typeface="Arial" charset="0"/>
              </a:defRPr>
            </a:lvl9pPr>
          </a:lstStyle>
          <a:p>
            <a:pPr>
              <a:spcBef>
                <a:spcPct val="50000"/>
              </a:spcBef>
            </a:pPr>
            <a:r>
              <a:rPr lang="en-US" sz="800">
                <a:solidFill>
                  <a:schemeClr val="tx2"/>
                </a:solidFill>
              </a:rPr>
              <a:t>Proprietary and Confidential</a:t>
            </a:r>
          </a:p>
        </p:txBody>
      </p:sp>
    </p:spTree>
  </p:cSld>
  <p:clrMap bg1="lt1" tx1="dk1" bg2="lt2" tx2="dk2" accent1="accent1" accent2="accent2" accent3="accent3" accent4="accent4" accent5="accent5" accent6="accent6" hlink="hlink" folHlink="folHlink"/>
  <p:sldLayoutIdLst>
    <p:sldLayoutId id="2147483649" r:id="rId1"/>
    <p:sldLayoutId id="2147483672" r:id="rId2"/>
    <p:sldLayoutId id="2147483662" r:id="rId3"/>
    <p:sldLayoutId id="2147483650" r:id="rId4"/>
    <p:sldLayoutId id="2147483652" r:id="rId5"/>
    <p:sldLayoutId id="2147483663" r:id="rId6"/>
    <p:sldLayoutId id="2147483666" r:id="rId7"/>
    <p:sldLayoutId id="2147483673" r:id="rId8"/>
    <p:sldLayoutId id="2147483669" r:id="rId9"/>
    <p:sldLayoutId id="2147483671" r:id="rId10"/>
    <p:sldLayoutId id="2147483670" r:id="rId11"/>
    <p:sldLayoutId id="2147483660" r:id="rId12"/>
    <p:sldLayoutId id="2147483661" r:id="rId13"/>
    <p:sldLayoutId id="2147483664" r:id="rId14"/>
    <p:sldLayoutId id="2147483665" r:id="rId15"/>
    <p:sldLayoutId id="2147483654" r:id="rId16"/>
    <p:sldLayoutId id="2147483655" r:id="rId17"/>
    <p:sldLayoutId id="2147483675" r:id="rId18"/>
    <p:sldLayoutId id="2147483676" r:id="rId19"/>
    <p:sldLayoutId id="2147483677" r:id="rId20"/>
  </p:sldLayoutIdLst>
  <p:txStyles>
    <p:titleStyle>
      <a:lvl1pPr algn="l" rtl="0" eaLnBrk="1" fontAlgn="base" hangingPunct="1">
        <a:lnSpc>
          <a:spcPct val="85000"/>
        </a:lnSpc>
        <a:spcBef>
          <a:spcPct val="0"/>
        </a:spcBef>
        <a:spcAft>
          <a:spcPct val="0"/>
        </a:spcAft>
        <a:defRPr sz="3200">
          <a:solidFill>
            <a:schemeClr val="tx2"/>
          </a:solidFill>
          <a:latin typeface="+mj-lt"/>
          <a:ea typeface="+mj-ea"/>
          <a:cs typeface="+mj-cs"/>
        </a:defRPr>
      </a:lvl1pPr>
      <a:lvl2pPr algn="l" rtl="0" eaLnBrk="1" fontAlgn="base" hangingPunct="1">
        <a:lnSpc>
          <a:spcPct val="85000"/>
        </a:lnSpc>
        <a:spcBef>
          <a:spcPct val="0"/>
        </a:spcBef>
        <a:spcAft>
          <a:spcPct val="0"/>
        </a:spcAft>
        <a:defRPr sz="3200">
          <a:solidFill>
            <a:schemeClr val="tx2"/>
          </a:solidFill>
          <a:latin typeface="Rockwell" pitchFamily="18" charset="0"/>
        </a:defRPr>
      </a:lvl2pPr>
      <a:lvl3pPr algn="l" rtl="0" eaLnBrk="1" fontAlgn="base" hangingPunct="1">
        <a:lnSpc>
          <a:spcPct val="85000"/>
        </a:lnSpc>
        <a:spcBef>
          <a:spcPct val="0"/>
        </a:spcBef>
        <a:spcAft>
          <a:spcPct val="0"/>
        </a:spcAft>
        <a:defRPr sz="3200">
          <a:solidFill>
            <a:schemeClr val="tx2"/>
          </a:solidFill>
          <a:latin typeface="Rockwell" pitchFamily="18" charset="0"/>
        </a:defRPr>
      </a:lvl3pPr>
      <a:lvl4pPr algn="l" rtl="0" eaLnBrk="1" fontAlgn="base" hangingPunct="1">
        <a:lnSpc>
          <a:spcPct val="85000"/>
        </a:lnSpc>
        <a:spcBef>
          <a:spcPct val="0"/>
        </a:spcBef>
        <a:spcAft>
          <a:spcPct val="0"/>
        </a:spcAft>
        <a:defRPr sz="3200">
          <a:solidFill>
            <a:schemeClr val="tx2"/>
          </a:solidFill>
          <a:latin typeface="Rockwell" pitchFamily="18" charset="0"/>
        </a:defRPr>
      </a:lvl4pPr>
      <a:lvl5pPr algn="l" rtl="0" eaLnBrk="1" fontAlgn="base" hangingPunct="1">
        <a:lnSpc>
          <a:spcPct val="85000"/>
        </a:lnSpc>
        <a:spcBef>
          <a:spcPct val="0"/>
        </a:spcBef>
        <a:spcAft>
          <a:spcPct val="0"/>
        </a:spcAft>
        <a:defRPr sz="3200">
          <a:solidFill>
            <a:schemeClr val="tx2"/>
          </a:solidFill>
          <a:latin typeface="Rockwell" pitchFamily="18" charset="0"/>
        </a:defRPr>
      </a:lvl5pPr>
      <a:lvl6pPr marL="457200" algn="l" rtl="0" eaLnBrk="1" fontAlgn="base" hangingPunct="1">
        <a:lnSpc>
          <a:spcPct val="85000"/>
        </a:lnSpc>
        <a:spcBef>
          <a:spcPct val="0"/>
        </a:spcBef>
        <a:spcAft>
          <a:spcPct val="0"/>
        </a:spcAft>
        <a:defRPr sz="3200">
          <a:solidFill>
            <a:schemeClr val="tx2"/>
          </a:solidFill>
          <a:latin typeface="Rockwell" pitchFamily="18" charset="0"/>
        </a:defRPr>
      </a:lvl6pPr>
      <a:lvl7pPr marL="914400" algn="l" rtl="0" eaLnBrk="1" fontAlgn="base" hangingPunct="1">
        <a:lnSpc>
          <a:spcPct val="85000"/>
        </a:lnSpc>
        <a:spcBef>
          <a:spcPct val="0"/>
        </a:spcBef>
        <a:spcAft>
          <a:spcPct val="0"/>
        </a:spcAft>
        <a:defRPr sz="3200">
          <a:solidFill>
            <a:schemeClr val="tx2"/>
          </a:solidFill>
          <a:latin typeface="Rockwell" pitchFamily="18" charset="0"/>
        </a:defRPr>
      </a:lvl7pPr>
      <a:lvl8pPr marL="1371600" algn="l" rtl="0" eaLnBrk="1" fontAlgn="base" hangingPunct="1">
        <a:lnSpc>
          <a:spcPct val="85000"/>
        </a:lnSpc>
        <a:spcBef>
          <a:spcPct val="0"/>
        </a:spcBef>
        <a:spcAft>
          <a:spcPct val="0"/>
        </a:spcAft>
        <a:defRPr sz="3200">
          <a:solidFill>
            <a:schemeClr val="tx2"/>
          </a:solidFill>
          <a:latin typeface="Rockwell" pitchFamily="18" charset="0"/>
        </a:defRPr>
      </a:lvl8pPr>
      <a:lvl9pPr marL="1828800" algn="l" rtl="0" eaLnBrk="1" fontAlgn="base" hangingPunct="1">
        <a:lnSpc>
          <a:spcPct val="85000"/>
        </a:lnSpc>
        <a:spcBef>
          <a:spcPct val="0"/>
        </a:spcBef>
        <a:spcAft>
          <a:spcPct val="0"/>
        </a:spcAft>
        <a:defRPr sz="3200">
          <a:solidFill>
            <a:schemeClr val="tx2"/>
          </a:solidFill>
          <a:latin typeface="Rockwell" pitchFamily="18" charset="0"/>
        </a:defRPr>
      </a:lvl9pPr>
    </p:titleStyle>
    <p:bodyStyle>
      <a:lvl1pPr marL="225425" indent="-225425" algn="l" rtl="0" eaLnBrk="1" fontAlgn="base" hangingPunct="1">
        <a:lnSpc>
          <a:spcPct val="85000"/>
        </a:lnSpc>
        <a:spcBef>
          <a:spcPct val="35000"/>
        </a:spcBef>
        <a:spcAft>
          <a:spcPct val="0"/>
        </a:spcAft>
        <a:buChar char="•"/>
        <a:defRPr sz="2400">
          <a:solidFill>
            <a:schemeClr val="tx1"/>
          </a:solidFill>
          <a:latin typeface="+mn-lt"/>
          <a:ea typeface="+mn-ea"/>
          <a:cs typeface="+mn-cs"/>
        </a:defRPr>
      </a:lvl1pPr>
      <a:lvl2pPr marL="439738" indent="-212725" algn="l" rtl="0" eaLnBrk="1" fontAlgn="base" hangingPunct="1">
        <a:lnSpc>
          <a:spcPct val="85000"/>
        </a:lnSpc>
        <a:spcBef>
          <a:spcPct val="35000"/>
        </a:spcBef>
        <a:spcAft>
          <a:spcPct val="0"/>
        </a:spcAft>
        <a:buClr>
          <a:schemeClr val="bg2"/>
        </a:buClr>
        <a:buChar char="–"/>
        <a:defRPr sz="2200">
          <a:solidFill>
            <a:schemeClr val="tx1"/>
          </a:solidFill>
          <a:latin typeface="+mn-lt"/>
        </a:defRPr>
      </a:lvl2pPr>
      <a:lvl3pPr marL="654050" indent="-212725" algn="l" rtl="0" eaLnBrk="1" fontAlgn="base" hangingPunct="1">
        <a:lnSpc>
          <a:spcPct val="85000"/>
        </a:lnSpc>
        <a:spcBef>
          <a:spcPct val="35000"/>
        </a:spcBef>
        <a:spcAft>
          <a:spcPct val="0"/>
        </a:spcAft>
        <a:buClr>
          <a:schemeClr val="bg2"/>
        </a:buClr>
        <a:buChar char="•"/>
        <a:defRPr sz="2000">
          <a:solidFill>
            <a:schemeClr val="tx1"/>
          </a:solidFill>
          <a:latin typeface="+mn-lt"/>
        </a:defRPr>
      </a:lvl3pPr>
      <a:lvl4pPr marL="847725" indent="-192088" algn="l" rtl="0" eaLnBrk="1" fontAlgn="base" hangingPunct="1">
        <a:lnSpc>
          <a:spcPct val="85000"/>
        </a:lnSpc>
        <a:spcBef>
          <a:spcPct val="35000"/>
        </a:spcBef>
        <a:spcAft>
          <a:spcPct val="0"/>
        </a:spcAft>
        <a:buClr>
          <a:schemeClr val="bg2"/>
        </a:buClr>
        <a:buChar char="–"/>
        <a:defRPr sz="1600">
          <a:solidFill>
            <a:schemeClr val="tx1"/>
          </a:solidFill>
          <a:latin typeface="+mn-lt"/>
        </a:defRPr>
      </a:lvl4pPr>
      <a:lvl5pPr marL="1027113" indent="-177800" algn="l" rtl="0" eaLnBrk="1" fontAlgn="base" hangingPunct="1">
        <a:lnSpc>
          <a:spcPct val="85000"/>
        </a:lnSpc>
        <a:spcBef>
          <a:spcPct val="35000"/>
        </a:spcBef>
        <a:spcAft>
          <a:spcPct val="0"/>
        </a:spcAft>
        <a:buClr>
          <a:schemeClr val="bg2"/>
        </a:buClr>
        <a:buChar char="»"/>
        <a:defRPr sz="1600">
          <a:solidFill>
            <a:schemeClr val="tx1"/>
          </a:solidFill>
          <a:latin typeface="+mn-lt"/>
        </a:defRPr>
      </a:lvl5pPr>
      <a:lvl6pPr marL="1484313" indent="-177800" algn="l" rtl="0" eaLnBrk="1" fontAlgn="base" hangingPunct="1">
        <a:lnSpc>
          <a:spcPct val="85000"/>
        </a:lnSpc>
        <a:spcBef>
          <a:spcPct val="35000"/>
        </a:spcBef>
        <a:spcAft>
          <a:spcPct val="0"/>
        </a:spcAft>
        <a:buClr>
          <a:schemeClr val="bg2"/>
        </a:buClr>
        <a:buChar char="»"/>
        <a:defRPr sz="1600">
          <a:solidFill>
            <a:schemeClr val="tx1"/>
          </a:solidFill>
          <a:latin typeface="+mn-lt"/>
        </a:defRPr>
      </a:lvl6pPr>
      <a:lvl7pPr marL="1941513" indent="-177800" algn="l" rtl="0" eaLnBrk="1" fontAlgn="base" hangingPunct="1">
        <a:lnSpc>
          <a:spcPct val="85000"/>
        </a:lnSpc>
        <a:spcBef>
          <a:spcPct val="35000"/>
        </a:spcBef>
        <a:spcAft>
          <a:spcPct val="0"/>
        </a:spcAft>
        <a:buClr>
          <a:schemeClr val="bg2"/>
        </a:buClr>
        <a:buChar char="»"/>
        <a:defRPr sz="1600">
          <a:solidFill>
            <a:schemeClr val="tx1"/>
          </a:solidFill>
          <a:latin typeface="+mn-lt"/>
        </a:defRPr>
      </a:lvl7pPr>
      <a:lvl8pPr marL="2398713" indent="-177800" algn="l" rtl="0" eaLnBrk="1" fontAlgn="base" hangingPunct="1">
        <a:lnSpc>
          <a:spcPct val="85000"/>
        </a:lnSpc>
        <a:spcBef>
          <a:spcPct val="35000"/>
        </a:spcBef>
        <a:spcAft>
          <a:spcPct val="0"/>
        </a:spcAft>
        <a:buClr>
          <a:schemeClr val="bg2"/>
        </a:buClr>
        <a:buChar char="»"/>
        <a:defRPr sz="1600">
          <a:solidFill>
            <a:schemeClr val="tx1"/>
          </a:solidFill>
          <a:latin typeface="+mn-lt"/>
        </a:defRPr>
      </a:lvl8pPr>
      <a:lvl9pPr marL="2855913" indent="-177800" algn="l" rtl="0" eaLnBrk="1" fontAlgn="base" hangingPunct="1">
        <a:lnSpc>
          <a:spcPct val="85000"/>
        </a:lnSpc>
        <a:spcBef>
          <a:spcPct val="35000"/>
        </a:spcBef>
        <a:spcAft>
          <a:spcPct val="0"/>
        </a:spcAft>
        <a:buClr>
          <a:schemeClr val="bg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35.jpe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37.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3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
          <p:cNvSpPr>
            <a:spLocks noChangeArrowheads="1"/>
          </p:cNvSpPr>
          <p:nvPr/>
        </p:nvSpPr>
        <p:spPr bwMode="auto">
          <a:xfrm>
            <a:off x="457200" y="609600"/>
            <a:ext cx="8382000" cy="1371600"/>
          </a:xfrm>
          <a:prstGeom prst="rect">
            <a:avLst/>
          </a:prstGeom>
          <a:noFill/>
          <a:ln w="9525">
            <a:noFill/>
            <a:miter lim="800000"/>
            <a:headEnd/>
            <a:tailEnd/>
          </a:ln>
        </p:spPr>
        <p:txBody>
          <a:bodyPr lIns="92075" tIns="46038" rIns="92075" bIns="46038" anchor="ctr"/>
          <a:lstStyle/>
          <a:p>
            <a:pPr algn="ctr">
              <a:lnSpc>
                <a:spcPct val="85000"/>
              </a:lnSpc>
            </a:pPr>
            <a:endParaRPr lang="en-US" sz="4000" dirty="0">
              <a:solidFill>
                <a:schemeClr val="tx2"/>
              </a:solidFill>
              <a:latin typeface="Rockwell"/>
            </a:endParaRPr>
          </a:p>
        </p:txBody>
      </p:sp>
      <p:sp>
        <p:nvSpPr>
          <p:cNvPr id="2" name="Title 1"/>
          <p:cNvSpPr>
            <a:spLocks noGrp="1"/>
          </p:cNvSpPr>
          <p:nvPr>
            <p:ph type="ctrTitle"/>
          </p:nvPr>
        </p:nvSpPr>
        <p:spPr>
          <a:xfrm>
            <a:off x="295275" y="1104900"/>
            <a:ext cx="8543925" cy="1143000"/>
          </a:xfrm>
        </p:spPr>
        <p:txBody>
          <a:bodyPr/>
          <a:lstStyle/>
          <a:p>
            <a:r>
              <a:rPr lang="en-US" smtClean="0"/>
              <a:t>Preventing Slips, Trips, Falls (STF)</a:t>
            </a:r>
            <a:endParaRPr lang="en-US" dirty="0"/>
          </a:p>
        </p:txBody>
      </p:sp>
      <p:pic>
        <p:nvPicPr>
          <p:cNvPr id="1026" name="Picture 2"/>
          <p:cNvPicPr>
            <a:picLocks noGrp="1" noChangeAspect="1" noChangeArrowheads="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41051445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Slip, Trip and Fall Prevention Continuum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6520" y="1438275"/>
            <a:ext cx="7591698" cy="4773613"/>
          </a:xfrm>
        </p:spPr>
      </p:pic>
    </p:spTree>
    <p:extLst>
      <p:ext uri="{BB962C8B-B14F-4D97-AF65-F5344CB8AC3E}">
        <p14:creationId xmlns:p14="http://schemas.microsoft.com/office/powerpoint/2010/main" val="50262120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Tripping Hazards</a:t>
            </a:r>
          </a:p>
        </p:txBody>
      </p:sp>
      <p:sp>
        <p:nvSpPr>
          <p:cNvPr id="3" name="Content Placeholder 2"/>
          <p:cNvSpPr>
            <a:spLocks noGrp="1"/>
          </p:cNvSpPr>
          <p:nvPr>
            <p:ph sz="quarter" idx="10"/>
          </p:nvPr>
        </p:nvSpPr>
        <p:spPr/>
        <p:txBody>
          <a:bodyPr/>
          <a:lstStyle/>
          <a:p>
            <a:r>
              <a:rPr lang="en-US" smtClean="0"/>
              <a:t>Changes less than ¼ inch (6mm) in height may be without edge treatment</a:t>
            </a:r>
          </a:p>
          <a:p>
            <a:r>
              <a:rPr lang="en-US" smtClean="0"/>
              <a:t>Changes ¼ inch to ½ inch (6mm-12mm) beveled with slop no greater than 1:2 (rise:run)</a:t>
            </a:r>
          </a:p>
          <a:p>
            <a:r>
              <a:rPr lang="en-US" smtClean="0"/>
              <a:t>Greater than ½ inch (6mm) ramp or stairway</a:t>
            </a:r>
          </a:p>
          <a:p>
            <a:endParaRPr lang="en-US" dirty="0"/>
          </a:p>
        </p:txBody>
      </p:sp>
      <p:pic>
        <p:nvPicPr>
          <p:cNvPr id="4" name="Content Placeholder 3"/>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5745163" y="1659731"/>
            <a:ext cx="2457450" cy="1819275"/>
          </a:xfrm>
        </p:spPr>
      </p:pic>
      <p:pic>
        <p:nvPicPr>
          <p:cNvPr id="5" name="Content Placeholder 4"/>
          <p:cNvPicPr>
            <a:picLocks noGrp="1" noChangeAspect="1"/>
          </p:cNvPicPr>
          <p:nvPr>
            <p:ph sz="quarter" idx="12"/>
          </p:nvPr>
        </p:nvPicPr>
        <p:blipFill>
          <a:blip r:embed="rId4">
            <a:extLst>
              <a:ext uri="{28A0092B-C50C-407E-A947-70E740481C1C}">
                <a14:useLocalDpi xmlns:a14="http://schemas.microsoft.com/office/drawing/2010/main" val="0"/>
              </a:ext>
            </a:extLst>
          </a:blip>
          <a:stretch>
            <a:fillRect/>
          </a:stretch>
        </p:blipFill>
        <p:spPr>
          <a:xfrm>
            <a:off x="5544963" y="3957115"/>
            <a:ext cx="2843561" cy="2129883"/>
          </a:xfrm>
        </p:spPr>
      </p:pic>
      <p:sp>
        <p:nvSpPr>
          <p:cNvPr id="19461" name="Text Box 6"/>
          <p:cNvSpPr txBox="1">
            <a:spLocks noChangeArrowheads="1"/>
          </p:cNvSpPr>
          <p:nvPr/>
        </p:nvSpPr>
        <p:spPr bwMode="auto">
          <a:xfrm>
            <a:off x="629027" y="5791200"/>
            <a:ext cx="4070731" cy="246734"/>
          </a:xfrm>
          <a:prstGeom prst="rect">
            <a:avLst/>
          </a:prstGeom>
          <a:noFill/>
          <a:ln w="12700" algn="ctr">
            <a:noFill/>
            <a:miter lim="800000"/>
            <a:headEnd type="none" w="sm" len="sm"/>
            <a:tailEnd type="none" w="sm" len="sm"/>
          </a:ln>
        </p:spPr>
        <p:txBody>
          <a:bodyPr wrap="none" lIns="90488" tIns="44450" rIns="90488" bIns="44450">
            <a:spAutoFit/>
          </a:bodyPr>
          <a:lstStyle/>
          <a:p>
            <a:pPr eaLnBrk="0" hangingPunct="0">
              <a:spcBef>
                <a:spcPct val="50000"/>
              </a:spcBef>
            </a:pPr>
            <a:r>
              <a:rPr lang="en-US" sz="1200">
                <a:solidFill>
                  <a:schemeClr val="tx1"/>
                </a:solidFill>
              </a:rPr>
              <a:t>ASTM 1637 Standard Practice for Safe Walking Surfaces</a:t>
            </a:r>
          </a:p>
        </p:txBody>
      </p:sp>
      <p:sp>
        <p:nvSpPr>
          <p:cNvPr id="19463" name="Text Box 8"/>
          <p:cNvSpPr txBox="1">
            <a:spLocks noChangeArrowheads="1"/>
          </p:cNvSpPr>
          <p:nvPr/>
        </p:nvSpPr>
        <p:spPr bwMode="auto">
          <a:xfrm>
            <a:off x="561732" y="6172200"/>
            <a:ext cx="4540283" cy="246734"/>
          </a:xfrm>
          <a:prstGeom prst="rect">
            <a:avLst/>
          </a:prstGeom>
          <a:noFill/>
          <a:ln w="12700" algn="ctr">
            <a:noFill/>
            <a:miter lim="800000"/>
            <a:headEnd type="none" w="sm" len="sm"/>
            <a:tailEnd type="none" w="sm" len="sm"/>
          </a:ln>
        </p:spPr>
        <p:txBody>
          <a:bodyPr wrap="none" lIns="90488" tIns="44450" rIns="90488" bIns="44450">
            <a:spAutoFit/>
          </a:bodyPr>
          <a:lstStyle/>
          <a:p>
            <a:pPr eaLnBrk="0" hangingPunct="0">
              <a:spcBef>
                <a:spcPct val="50000"/>
              </a:spcBef>
            </a:pPr>
            <a:r>
              <a:rPr lang="en-US" sz="1200" dirty="0">
                <a:solidFill>
                  <a:schemeClr val="tx1"/>
                </a:solidFill>
              </a:rPr>
              <a:t>US Access Board Technical Bulletin: Ground and Floor Surfaces</a:t>
            </a:r>
          </a:p>
        </p:txBody>
      </p:sp>
    </p:spTree>
    <p:extLst>
      <p:ext uri="{BB962C8B-B14F-4D97-AF65-F5344CB8AC3E}">
        <p14:creationId xmlns:p14="http://schemas.microsoft.com/office/powerpoint/2010/main" val="219518971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r>
              <a:rPr lang="en-US" smtClean="0"/>
              <a:t>Color and Visual Contrast</a:t>
            </a:r>
          </a:p>
        </p:txBody>
      </p:sp>
      <p:sp>
        <p:nvSpPr>
          <p:cNvPr id="20485" name="Rectangle 5"/>
          <p:cNvSpPr>
            <a:spLocks noGrp="1" noChangeArrowheads="1"/>
          </p:cNvSpPr>
          <p:nvPr>
            <p:ph sz="quarter" idx="10"/>
          </p:nvPr>
        </p:nvSpPr>
        <p:spPr>
          <a:xfrm>
            <a:off x="1103312" y="1378178"/>
            <a:ext cx="4992688" cy="2377440"/>
          </a:xfrm>
        </p:spPr>
        <p:txBody>
          <a:bodyPr/>
          <a:lstStyle/>
          <a:p>
            <a:r>
              <a:rPr lang="en-US" dirty="0" smtClean="0"/>
              <a:t>ADAAG specifies that detectable warnings "shall contrast visually with adjoining surfaces, either light-on-dark, or dark-on-light”</a:t>
            </a:r>
          </a:p>
          <a:p>
            <a:r>
              <a:rPr lang="en-US" dirty="0" smtClean="0"/>
              <a:t>Surfaces colored safety yellow (ISO 3864, ANSI Z535.1) "most visually detectable“ (US Access Board Research)</a:t>
            </a:r>
          </a:p>
          <a:p>
            <a:r>
              <a:rPr lang="en-US" dirty="0" smtClean="0"/>
              <a:t>Contrast on curbs, step risers, stair nosing and landings</a:t>
            </a:r>
          </a:p>
          <a:p>
            <a:r>
              <a:rPr lang="en-US" dirty="0" smtClean="0"/>
              <a:t>Edge transitions </a:t>
            </a:r>
          </a:p>
        </p:txBody>
      </p:sp>
      <p:pic>
        <p:nvPicPr>
          <p:cNvPr id="5" name="Content Placeholder 4"/>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2177082" y="5325028"/>
            <a:ext cx="1803748" cy="1189973"/>
          </a:xfrm>
        </p:spPr>
      </p:pic>
      <p:pic>
        <p:nvPicPr>
          <p:cNvPr id="11" name="Content Placeholder 10"/>
          <p:cNvPicPr>
            <a:picLocks noGrp="1" noChangeAspect="1"/>
          </p:cNvPicPr>
          <p:nvPr>
            <p:ph sz="quarter" idx="12"/>
          </p:nvPr>
        </p:nvPicPr>
        <p:blipFill>
          <a:blip r:embed="rId4">
            <a:extLst>
              <a:ext uri="{28A0092B-C50C-407E-A947-70E740481C1C}">
                <a14:useLocalDpi xmlns:a14="http://schemas.microsoft.com/office/drawing/2010/main" val="0"/>
              </a:ext>
            </a:extLst>
          </a:blip>
          <a:stretch>
            <a:fillRect/>
          </a:stretch>
        </p:blipFill>
        <p:spPr>
          <a:xfrm>
            <a:off x="6195786" y="1638209"/>
            <a:ext cx="2590800" cy="1889760"/>
          </a:xfrm>
        </p:spPr>
      </p:pic>
      <p:pic>
        <p:nvPicPr>
          <p:cNvPr id="12" name="Content Placeholder 11"/>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6183594" y="3997520"/>
            <a:ext cx="2615184" cy="2017776"/>
          </a:xfrm>
        </p:spPr>
      </p:pic>
    </p:spTree>
    <p:extLst>
      <p:ext uri="{BB962C8B-B14F-4D97-AF65-F5344CB8AC3E}">
        <p14:creationId xmlns:p14="http://schemas.microsoft.com/office/powerpoint/2010/main" val="176012896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Parking Lots and Sidewalks</a:t>
            </a:r>
            <a:endParaRPr lang="en-US" dirty="0"/>
          </a:p>
        </p:txBody>
      </p:sp>
      <p:pic>
        <p:nvPicPr>
          <p:cNvPr id="10" name="Content Placeholder 9"/>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522333" y="1571743"/>
            <a:ext cx="2560320" cy="1932432"/>
          </a:xfrm>
        </p:spPr>
      </p:pic>
      <p:pic>
        <p:nvPicPr>
          <p:cNvPr id="11" name="Content Placeholder 10"/>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a:xfrm>
            <a:off x="324335" y="4037146"/>
            <a:ext cx="2843408" cy="2141951"/>
          </a:xfrm>
        </p:spPr>
      </p:pic>
      <p:pic>
        <p:nvPicPr>
          <p:cNvPr id="8" name="Content Placeholder 7"/>
          <p:cNvPicPr>
            <a:picLocks noGrp="1" noChangeAspect="1"/>
          </p:cNvPicPr>
          <p:nvPr>
            <p:ph sz="quarter" idx="12"/>
          </p:nvPr>
        </p:nvPicPr>
        <p:blipFill>
          <a:blip r:embed="rId5">
            <a:extLst>
              <a:ext uri="{28A0092B-C50C-407E-A947-70E740481C1C}">
                <a14:useLocalDpi xmlns:a14="http://schemas.microsoft.com/office/drawing/2010/main" val="0"/>
              </a:ext>
            </a:extLst>
          </a:blip>
          <a:stretch>
            <a:fillRect/>
          </a:stretch>
        </p:blipFill>
        <p:spPr>
          <a:xfrm>
            <a:off x="5853491" y="1519192"/>
            <a:ext cx="2535767" cy="2121473"/>
          </a:xfrm>
        </p:spPr>
      </p:pic>
      <p:pic>
        <p:nvPicPr>
          <p:cNvPr id="9" name="Content Placeholder 8"/>
          <p:cNvPicPr>
            <a:picLocks noGrp="1" noChangeAspect="1"/>
          </p:cNvPicPr>
          <p:nvPr>
            <p:ph sz="quarter" idx="13"/>
          </p:nvPr>
        </p:nvPicPr>
        <p:blipFill>
          <a:blip r:embed="rId6">
            <a:extLst>
              <a:ext uri="{28A0092B-C50C-407E-A947-70E740481C1C}">
                <a14:useLocalDpi xmlns:a14="http://schemas.microsoft.com/office/drawing/2010/main" val="0"/>
              </a:ext>
            </a:extLst>
          </a:blip>
          <a:stretch>
            <a:fillRect/>
          </a:stretch>
        </p:blipFill>
        <p:spPr>
          <a:xfrm>
            <a:off x="5888240" y="3919308"/>
            <a:ext cx="3002692" cy="2261286"/>
          </a:xfrm>
        </p:spPr>
      </p:pic>
      <p:pic>
        <p:nvPicPr>
          <p:cNvPr id="21509" name="Picture 11" descr="Step contrast"/>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3008087" y="2971800"/>
            <a:ext cx="2971800" cy="2165350"/>
          </a:xfrm>
          <a:prstGeom prst="rect">
            <a:avLst/>
          </a:prstGeom>
          <a:noFill/>
          <a:ln w="3175">
            <a:solidFill>
              <a:srgbClr val="000000"/>
            </a:solidFill>
            <a:miter lim="800000"/>
            <a:headEnd/>
            <a:tailEnd/>
          </a:ln>
        </p:spPr>
      </p:pic>
    </p:spTree>
    <p:extLst>
      <p:ext uri="{BB962C8B-B14F-4D97-AF65-F5344CB8AC3E}">
        <p14:creationId xmlns:p14="http://schemas.microsoft.com/office/powerpoint/2010/main" val="3824861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solidFill>
                  <a:srgbClr val="001D61"/>
                </a:solidFill>
              </a:rPr>
              <a:t>Sidewalk Ramp</a:t>
            </a:r>
            <a:endParaRPr lang="en-US" dirty="0">
              <a:solidFill>
                <a:srgbClr val="001D61"/>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932210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1D61"/>
                </a:solidFill>
              </a:rPr>
              <a:t>Pedestrian Access</a:t>
            </a:r>
            <a:endParaRPr lang="en-US" dirty="0">
              <a:solidFill>
                <a:srgbClr val="001D61"/>
              </a:solidFill>
            </a:endParaRPr>
          </a:p>
        </p:txBody>
      </p:sp>
      <p:pic>
        <p:nvPicPr>
          <p:cNvPr id="6" name="Picture Placeholder 5"/>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a:xfrm>
            <a:off x="-1" y="0"/>
            <a:ext cx="9136687" cy="6858000"/>
          </a:xfrm>
        </p:spPr>
      </p:pic>
    </p:spTree>
    <p:extLst>
      <p:ext uri="{BB962C8B-B14F-4D97-AF65-F5344CB8AC3E}">
        <p14:creationId xmlns:p14="http://schemas.microsoft.com/office/powerpoint/2010/main" val="587440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1D61"/>
                </a:solidFill>
              </a:rPr>
              <a:t>Elevations</a:t>
            </a:r>
            <a:endParaRPr lang="en-US" dirty="0">
              <a:solidFill>
                <a:srgbClr val="001D61"/>
              </a:solidFill>
            </a:endParaRPr>
          </a:p>
        </p:txBody>
      </p:sp>
      <p:pic>
        <p:nvPicPr>
          <p:cNvPr id="4" name="Picture Placeholder 3"/>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a:xfrm>
            <a:off x="0" y="0"/>
            <a:ext cx="9160418" cy="6858000"/>
          </a:xfrm>
        </p:spPr>
      </p:pic>
    </p:spTree>
    <p:extLst>
      <p:ext uri="{BB962C8B-B14F-4D97-AF65-F5344CB8AC3E}">
        <p14:creationId xmlns:p14="http://schemas.microsoft.com/office/powerpoint/2010/main" val="2748195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US" smtClean="0"/>
              <a:t>Slips and Falls on Stairs</a:t>
            </a:r>
            <a:endParaRPr lang="en-US"/>
          </a:p>
        </p:txBody>
      </p:sp>
      <p:sp>
        <p:nvSpPr>
          <p:cNvPr id="215043" name="Rectangle 3"/>
          <p:cNvSpPr>
            <a:spLocks noGrp="1" noChangeArrowheads="1"/>
          </p:cNvSpPr>
          <p:nvPr>
            <p:ph type="body" idx="1"/>
          </p:nvPr>
        </p:nvSpPr>
        <p:spPr/>
        <p:txBody>
          <a:bodyPr/>
          <a:lstStyle/>
          <a:p>
            <a:r>
              <a:rPr lang="en-US" smtClean="0"/>
              <a:t>Defects</a:t>
            </a:r>
          </a:p>
          <a:p>
            <a:pPr lvl="1"/>
            <a:r>
              <a:rPr lang="en-US" smtClean="0"/>
              <a:t>Inadequate lighting </a:t>
            </a:r>
          </a:p>
          <a:p>
            <a:pPr lvl="1"/>
            <a:r>
              <a:rPr lang="en-US" smtClean="0"/>
              <a:t>Inadequate stairway visibility</a:t>
            </a:r>
          </a:p>
          <a:p>
            <a:pPr lvl="1"/>
            <a:r>
              <a:rPr lang="en-US" smtClean="0"/>
              <a:t>Inadequate or no handrail</a:t>
            </a:r>
          </a:p>
          <a:p>
            <a:pPr lvl="1"/>
            <a:r>
              <a:rPr lang="en-US" smtClean="0"/>
              <a:t>Handrail at improper height</a:t>
            </a:r>
          </a:p>
          <a:p>
            <a:pPr lvl="1"/>
            <a:r>
              <a:rPr lang="en-US" smtClean="0"/>
              <a:t>Improper tread or riser dimensions</a:t>
            </a:r>
          </a:p>
          <a:p>
            <a:pPr lvl="1"/>
            <a:r>
              <a:rPr lang="en-US" smtClean="0"/>
              <a:t>Tread visibility or surface material</a:t>
            </a:r>
          </a:p>
          <a:p>
            <a:r>
              <a:rPr lang="en-US" smtClean="0"/>
              <a:t>Faulty housekeeping</a:t>
            </a:r>
          </a:p>
          <a:p>
            <a:pPr lvl="1"/>
            <a:r>
              <a:rPr lang="en-US" smtClean="0"/>
              <a:t>Objects, water, or grease on stairs or landings</a:t>
            </a:r>
            <a:endParaRPr lang="en-US" dirty="0"/>
          </a:p>
        </p:txBody>
      </p:sp>
    </p:spTree>
    <p:extLst>
      <p:ext uri="{BB962C8B-B14F-4D97-AF65-F5344CB8AC3E}">
        <p14:creationId xmlns:p14="http://schemas.microsoft.com/office/powerpoint/2010/main" val="2991787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Stairways / Handrails: Falls and Causes</a:t>
            </a:r>
          </a:p>
        </p:txBody>
      </p:sp>
      <p:sp>
        <p:nvSpPr>
          <p:cNvPr id="25603" name="Rectangle 3"/>
          <p:cNvSpPr>
            <a:spLocks noGrp="1" noChangeArrowheads="1"/>
          </p:cNvSpPr>
          <p:nvPr>
            <p:ph type="body" sz="half" idx="4294967295"/>
          </p:nvPr>
        </p:nvSpPr>
        <p:spPr>
          <a:xfrm>
            <a:off x="827314" y="1312863"/>
            <a:ext cx="7848600" cy="2438400"/>
          </a:xfrm>
        </p:spPr>
        <p:txBody>
          <a:bodyPr/>
          <a:lstStyle/>
          <a:p>
            <a:pPr eaLnBrk="1" hangingPunct="1"/>
            <a:endParaRPr lang="en-US" sz="2000" dirty="0" smtClean="0"/>
          </a:p>
          <a:p>
            <a:pPr eaLnBrk="1" hangingPunct="1"/>
            <a:r>
              <a:rPr lang="en-US" sz="2800" dirty="0" smtClean="0"/>
              <a:t>Stairways: Missteps/loss of balance </a:t>
            </a:r>
          </a:p>
          <a:p>
            <a:pPr lvl="1" eaLnBrk="1" hangingPunct="1"/>
            <a:r>
              <a:rPr lang="en-US" sz="2600" dirty="0" smtClean="0"/>
              <a:t>Over step, under step, air step</a:t>
            </a:r>
          </a:p>
          <a:p>
            <a:pPr eaLnBrk="1" hangingPunct="1"/>
            <a:endParaRPr lang="en-US" sz="2800" dirty="0" smtClean="0"/>
          </a:p>
          <a:p>
            <a:pPr eaLnBrk="1" hangingPunct="1"/>
            <a:endParaRPr lang="en-US" sz="2800" dirty="0" smtClean="0"/>
          </a:p>
          <a:p>
            <a:pPr eaLnBrk="1" hangingPunct="1"/>
            <a:endParaRPr lang="en-US" sz="2800" dirty="0" smtClean="0"/>
          </a:p>
          <a:p>
            <a:pPr eaLnBrk="1" hangingPunct="1"/>
            <a:r>
              <a:rPr lang="en-US" sz="2800" dirty="0" smtClean="0"/>
              <a:t>Handrails: Both sides of stairs, full length of stair </a:t>
            </a:r>
          </a:p>
          <a:p>
            <a:pPr eaLnBrk="1" hangingPunct="1"/>
            <a:endParaRPr lang="en-US" sz="2800" dirty="0" smtClean="0"/>
          </a:p>
        </p:txBody>
      </p:sp>
      <p:pic>
        <p:nvPicPr>
          <p:cNvPr id="25604" name="Picture 4"/>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827314" y="2836863"/>
            <a:ext cx="5865813" cy="1358900"/>
          </a:xfrm>
        </p:spPr>
      </p:pic>
      <p:pic>
        <p:nvPicPr>
          <p:cNvPr id="256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4920460"/>
            <a:ext cx="2516188" cy="1747316"/>
          </a:xfrm>
          <a:prstGeom prst="rect">
            <a:avLst/>
          </a:prstGeom>
          <a:noFill/>
          <a:ln w="9525">
            <a:noFill/>
            <a:miter lim="800000"/>
            <a:headEnd/>
            <a:tailEnd/>
          </a:ln>
        </p:spPr>
      </p:pic>
      <p:pic>
        <p:nvPicPr>
          <p:cNvPr id="2560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0" y="4965443"/>
            <a:ext cx="2209800" cy="1657350"/>
          </a:xfrm>
          <a:prstGeom prst="rect">
            <a:avLst/>
          </a:prstGeom>
          <a:noFill/>
          <a:ln w="9525">
            <a:noFill/>
            <a:miter lim="800000"/>
            <a:headEnd/>
            <a:tailEnd/>
          </a:ln>
        </p:spPr>
      </p:pic>
    </p:spTree>
    <p:extLst>
      <p:ext uri="{BB962C8B-B14F-4D97-AF65-F5344CB8AC3E}">
        <p14:creationId xmlns:p14="http://schemas.microsoft.com/office/powerpoint/2010/main" val="204361104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0" name="Rectangle 17"/>
          <p:cNvSpPr>
            <a:spLocks noGrp="1" noChangeArrowheads="1"/>
          </p:cNvSpPr>
          <p:nvPr>
            <p:ph type="title"/>
          </p:nvPr>
        </p:nvSpPr>
        <p:spPr/>
        <p:txBody>
          <a:bodyPr/>
          <a:lstStyle/>
          <a:p>
            <a:r>
              <a:rPr lang="en-US" smtClean="0"/>
              <a:t>Slip, Trip and Fall Prevention Continuum</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6520" y="1438275"/>
            <a:ext cx="7591698" cy="4773613"/>
          </a:xfrm>
        </p:spPr>
      </p:pic>
    </p:spTree>
    <p:extLst>
      <p:ext uri="{BB962C8B-B14F-4D97-AF65-F5344CB8AC3E}">
        <p14:creationId xmlns:p14="http://schemas.microsoft.com/office/powerpoint/2010/main" val="156712928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smtClean="0"/>
              <a:t>Do’s</a:t>
            </a:r>
            <a:endParaRPr lang="en-US"/>
          </a:p>
        </p:txBody>
      </p:sp>
      <p:sp>
        <p:nvSpPr>
          <p:cNvPr id="174083" name="Rectangle 3"/>
          <p:cNvSpPr>
            <a:spLocks noGrp="1" noChangeArrowheads="1"/>
          </p:cNvSpPr>
          <p:nvPr>
            <p:ph idx="1"/>
          </p:nvPr>
        </p:nvSpPr>
        <p:spPr/>
        <p:txBody>
          <a:bodyPr/>
          <a:lstStyle/>
          <a:p>
            <a:r>
              <a:rPr lang="en-US" smtClean="0"/>
              <a:t>Actively participate by contributing</a:t>
            </a:r>
          </a:p>
          <a:p>
            <a:pPr lvl="1"/>
            <a:r>
              <a:rPr lang="en-US" smtClean="0"/>
              <a:t>Ask questions</a:t>
            </a:r>
          </a:p>
          <a:p>
            <a:pPr lvl="1"/>
            <a:r>
              <a:rPr lang="en-US" smtClean="0"/>
              <a:t>Share experiences</a:t>
            </a:r>
          </a:p>
          <a:p>
            <a:pPr lvl="1"/>
            <a:r>
              <a:rPr lang="en-US" smtClean="0"/>
              <a:t>Request explanations</a:t>
            </a:r>
          </a:p>
          <a:p>
            <a:r>
              <a:rPr lang="en-US" smtClean="0"/>
              <a:t>Be supportive of your co-workers</a:t>
            </a:r>
          </a:p>
          <a:p>
            <a:r>
              <a:rPr lang="en-US" smtClean="0"/>
              <a:t>Apply what you learn to your job </a:t>
            </a:r>
          </a:p>
          <a:p>
            <a:r>
              <a:rPr lang="en-US" smtClean="0"/>
              <a:t>Pass on the information</a:t>
            </a:r>
            <a:endParaRPr lang="en-US"/>
          </a:p>
        </p:txBody>
      </p:sp>
    </p:spTree>
    <p:extLst>
      <p:ext uri="{BB962C8B-B14F-4D97-AF65-F5344CB8AC3E}">
        <p14:creationId xmlns:p14="http://schemas.microsoft.com/office/powerpoint/2010/main" val="932573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64" y="249936"/>
            <a:ext cx="8729472" cy="6358128"/>
          </a:xfrm>
          <a:prstGeom prst="rect">
            <a:avLst/>
          </a:prstGeom>
        </p:spPr>
      </p:pic>
    </p:spTree>
    <p:extLst>
      <p:ext uri="{BB962C8B-B14F-4D97-AF65-F5344CB8AC3E}">
        <p14:creationId xmlns:p14="http://schemas.microsoft.com/office/powerpoint/2010/main" val="222127400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Additional Considerations	</a:t>
            </a:r>
          </a:p>
        </p:txBody>
      </p:sp>
      <p:sp>
        <p:nvSpPr>
          <p:cNvPr id="31747" name="Rectangle 3"/>
          <p:cNvSpPr>
            <a:spLocks noGrp="1" noChangeArrowheads="1"/>
          </p:cNvSpPr>
          <p:nvPr>
            <p:ph sz="half" idx="1"/>
          </p:nvPr>
        </p:nvSpPr>
        <p:spPr/>
        <p:txBody>
          <a:bodyPr/>
          <a:lstStyle/>
          <a:p>
            <a:r>
              <a:rPr lang="en-US" smtClean="0"/>
              <a:t>Restrooms</a:t>
            </a:r>
          </a:p>
          <a:p>
            <a:pPr lvl="1"/>
            <a:r>
              <a:rPr lang="en-US" smtClean="0"/>
              <a:t>Soap dispensers by sink</a:t>
            </a:r>
          </a:p>
          <a:p>
            <a:pPr lvl="1"/>
            <a:r>
              <a:rPr lang="en-US" smtClean="0"/>
              <a:t>Paper towel dispensers by sink; not behind</a:t>
            </a:r>
          </a:p>
          <a:p>
            <a:r>
              <a:rPr lang="en-US" smtClean="0"/>
              <a:t>Cafeteria</a:t>
            </a:r>
          </a:p>
          <a:p>
            <a:pPr lvl="1"/>
            <a:r>
              <a:rPr lang="en-US" smtClean="0"/>
              <a:t>Same as above</a:t>
            </a:r>
          </a:p>
          <a:p>
            <a:pPr lvl="1"/>
            <a:r>
              <a:rPr lang="en-US" smtClean="0"/>
              <a:t>Housekeeping; spill control</a:t>
            </a:r>
          </a:p>
          <a:p>
            <a:pPr lvl="1"/>
            <a:r>
              <a:rPr lang="en-US" smtClean="0"/>
              <a:t>Floor cleaning protocol</a:t>
            </a:r>
            <a:endParaRPr lang="en-US" dirty="0" smtClean="0"/>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52390" y="2436971"/>
            <a:ext cx="3677920" cy="2763520"/>
          </a:xfrm>
        </p:spPr>
      </p:pic>
    </p:spTree>
    <p:extLst>
      <p:ext uri="{BB962C8B-B14F-4D97-AF65-F5344CB8AC3E}">
        <p14:creationId xmlns:p14="http://schemas.microsoft.com/office/powerpoint/2010/main" val="306978871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1" name="Rectangle 14"/>
          <p:cNvSpPr>
            <a:spLocks noGrp="1" noChangeArrowheads="1"/>
          </p:cNvSpPr>
          <p:nvPr>
            <p:ph type="title"/>
          </p:nvPr>
        </p:nvSpPr>
        <p:spPr/>
        <p:txBody>
          <a:bodyPr/>
          <a:lstStyle/>
          <a:p>
            <a:r>
              <a:rPr lang="en-US" smtClean="0"/>
              <a:t>Slip, Trip and Fall Prevention Continuum</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2924" y="1438275"/>
            <a:ext cx="7498890" cy="4773613"/>
          </a:xfrm>
        </p:spPr>
      </p:pic>
    </p:spTree>
    <p:extLst>
      <p:ext uri="{BB962C8B-B14F-4D97-AF65-F5344CB8AC3E}">
        <p14:creationId xmlns:p14="http://schemas.microsoft.com/office/powerpoint/2010/main" val="21955426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title"/>
          </p:nvPr>
        </p:nvSpPr>
        <p:spPr/>
        <p:txBody>
          <a:bodyPr/>
          <a:lstStyle/>
          <a:p>
            <a:r>
              <a:rPr lang="en-US" smtClean="0"/>
              <a:t>Treatments</a:t>
            </a:r>
          </a:p>
        </p:txBody>
      </p:sp>
      <p:sp>
        <p:nvSpPr>
          <p:cNvPr id="3" name="Content Placeholder 2"/>
          <p:cNvSpPr>
            <a:spLocks noGrp="1"/>
          </p:cNvSpPr>
          <p:nvPr>
            <p:ph sz="quarter" idx="10"/>
          </p:nvPr>
        </p:nvSpPr>
        <p:spPr>
          <a:xfrm>
            <a:off x="1030967" y="1393597"/>
            <a:ext cx="5093607" cy="4833030"/>
          </a:xfrm>
        </p:spPr>
        <p:txBody>
          <a:bodyPr/>
          <a:lstStyle/>
          <a:p>
            <a:r>
              <a:rPr lang="en-US" dirty="0" smtClean="0"/>
              <a:t>Chemical etching</a:t>
            </a:r>
          </a:p>
          <a:p>
            <a:pPr lvl="1"/>
            <a:r>
              <a:rPr lang="en-US" dirty="0" smtClean="0"/>
              <a:t>Ceramic tile, quarry tile, natural stone, porcelain (including bathtubs), concrete</a:t>
            </a:r>
          </a:p>
          <a:p>
            <a:pPr lvl="1"/>
            <a:r>
              <a:rPr lang="en-US" dirty="0" smtClean="0"/>
              <a:t>Ammonium </a:t>
            </a:r>
            <a:r>
              <a:rPr lang="en-US" dirty="0" err="1" smtClean="0"/>
              <a:t>Bifluoride</a:t>
            </a:r>
            <a:r>
              <a:rPr lang="en-US" dirty="0" smtClean="0"/>
              <a:t> (AB)</a:t>
            </a:r>
          </a:p>
          <a:p>
            <a:r>
              <a:rPr lang="en-US" dirty="0" smtClean="0"/>
              <a:t>Waxes, polishes</a:t>
            </a:r>
          </a:p>
          <a:p>
            <a:pPr lvl="1"/>
            <a:r>
              <a:rPr lang="en-US" dirty="0" smtClean="0"/>
              <a:t>Limitations of COF data offered by manufacturers</a:t>
            </a:r>
          </a:p>
          <a:p>
            <a:pPr lvl="1"/>
            <a:r>
              <a:rPr lang="en-US" dirty="0" smtClean="0"/>
              <a:t>Durability an issue</a:t>
            </a:r>
          </a:p>
          <a:p>
            <a:r>
              <a:rPr lang="en-US" dirty="0" smtClean="0"/>
              <a:t>Coatings (acrylic, urethane)</a:t>
            </a:r>
          </a:p>
          <a:p>
            <a:pPr lvl="1"/>
            <a:r>
              <a:rPr lang="en-US" dirty="0" smtClean="0"/>
              <a:t>Grit issues similar to epoxy discussion</a:t>
            </a:r>
          </a:p>
          <a:p>
            <a:pPr lvl="1"/>
            <a:r>
              <a:rPr lang="en-US" dirty="0" smtClean="0"/>
              <a:t>Self adhesive mats (plastic, fiberglass bathtubs)</a:t>
            </a:r>
          </a:p>
          <a:p>
            <a:endParaRPr lang="en-US" dirty="0"/>
          </a:p>
        </p:txBody>
      </p:sp>
      <p:pic>
        <p:nvPicPr>
          <p:cNvPr id="4" name="Content Placeholder 3"/>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6283169" y="3827463"/>
            <a:ext cx="2548250" cy="2408237"/>
          </a:xfrm>
        </p:spPr>
      </p:pic>
      <p:pic>
        <p:nvPicPr>
          <p:cNvPr id="21" name="Content Placeholder 20"/>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a:xfrm>
            <a:off x="6477815" y="1598848"/>
            <a:ext cx="2001795" cy="1902941"/>
          </a:xfrm>
        </p:spPr>
      </p:pic>
    </p:spTree>
    <p:extLst>
      <p:ext uri="{BB962C8B-B14F-4D97-AF65-F5344CB8AC3E}">
        <p14:creationId xmlns:p14="http://schemas.microsoft.com/office/powerpoint/2010/main" val="133341848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3" name="Rectangle 14"/>
          <p:cNvSpPr>
            <a:spLocks noGrp="1" noChangeArrowheads="1"/>
          </p:cNvSpPr>
          <p:nvPr>
            <p:ph type="title"/>
          </p:nvPr>
        </p:nvSpPr>
        <p:spPr/>
        <p:txBody>
          <a:bodyPr/>
          <a:lstStyle/>
          <a:p>
            <a:r>
              <a:rPr lang="en-US" smtClean="0"/>
              <a:t>Slip, Trip and Fall Prevention Continuum</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2924" y="1438275"/>
            <a:ext cx="7498890" cy="4773613"/>
          </a:xfrm>
        </p:spPr>
      </p:pic>
    </p:spTree>
    <p:extLst>
      <p:ext uri="{BB962C8B-B14F-4D97-AF65-F5344CB8AC3E}">
        <p14:creationId xmlns:p14="http://schemas.microsoft.com/office/powerpoint/2010/main" val="72045495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3"/>
          <p:cNvSpPr>
            <a:spLocks noGrp="1" noChangeArrowheads="1"/>
          </p:cNvSpPr>
          <p:nvPr>
            <p:ph type="title"/>
          </p:nvPr>
        </p:nvSpPr>
        <p:spPr>
          <a:effectLst>
            <a:outerShdw dist="35921" dir="2700000" algn="ctr" rotWithShape="0">
              <a:srgbClr val="000000"/>
            </a:outerShdw>
          </a:effectLst>
        </p:spPr>
        <p:txBody>
          <a:bodyPr lIns="92075" tIns="46038" rIns="92075" bIns="46038" anchor="ctr"/>
          <a:lstStyle/>
          <a:p>
            <a:pPr eaLnBrk="1" hangingPunct="1">
              <a:defRPr/>
            </a:pPr>
            <a:r>
              <a:rPr lang="en-US" smtClean="0">
                <a:solidFill>
                  <a:schemeClr val="bg1"/>
                </a:solidFill>
              </a:rPr>
              <a:t>Housekeeping: Floor Cleaning</a:t>
            </a:r>
          </a:p>
        </p:txBody>
      </p:sp>
      <p:pic>
        <p:nvPicPr>
          <p:cNvPr id="10" name="Content Placeholder 9"/>
          <p:cNvPicPr>
            <a:picLocks noGrp="1" noChangeAspect="1"/>
          </p:cNvPicPr>
          <p:nvPr>
            <p:ph sz="half" idx="1"/>
          </p:nvPr>
        </p:nvPicPr>
        <p:blipFill>
          <a:blip r:embed="rId3">
            <a:extLst>
              <a:ext uri="{BEBA8EAE-BF5A-486C-A8C5-ECC9F3942E4B}">
                <a14:imgProps xmlns:a14="http://schemas.microsoft.com/office/drawing/2010/main">
                  <a14:imgLayer r:embed="rId4">
                    <a14:imgEffect>
                      <a14:backgroundRemoval t="600" b="100000" l="0" r="99044">
                        <a14:foregroundMark x1="28279" y1="30456" x2="28279" y2="30456"/>
                        <a14:foregroundMark x1="37842" y1="32614" x2="37842" y2="32614"/>
                        <a14:foregroundMark x1="40027" y1="41727" x2="40027" y2="41727"/>
                        <a14:foregroundMark x1="41393" y1="55635" x2="41393" y2="55635"/>
                        <a14:foregroundMark x1="41393" y1="58753" x2="41393" y2="58753"/>
                        <a14:foregroundMark x1="49590" y1="64388" x2="49590" y2="64388"/>
                        <a14:foregroundMark x1="57104" y1="64748" x2="57104" y2="64748"/>
                        <a14:foregroundMark x1="61339" y1="64988" x2="63115" y2="65348"/>
                        <a14:foregroundMark x1="66257" y1="66906" x2="68443" y2="66906"/>
                        <a14:foregroundMark x1="68716" y1="66547" x2="68716" y2="66547"/>
                        <a14:foregroundMark x1="70219" y1="58513" x2="69809" y2="56595"/>
                        <a14:foregroundMark x1="68716" y1="52278" x2="68443" y2="50719"/>
                        <a14:foregroundMark x1="66667" y1="46403" x2="65574" y2="44484"/>
                        <a14:foregroundMark x1="63388" y1="41007" x2="61339" y2="39808"/>
                        <a14:foregroundMark x1="58470" y1="37890" x2="58470" y2="37890"/>
                        <a14:foregroundMark x1="56694" y1="36331" x2="55328" y2="34772"/>
                        <a14:foregroundMark x1="54508" y1="34532" x2="54508" y2="34532"/>
                        <a14:foregroundMark x1="53825" y1="33933" x2="52049" y2="32014"/>
                        <a14:foregroundMark x1="50956" y1="30815" x2="50273" y2="29496"/>
                        <a14:foregroundMark x1="50000" y1="29496" x2="50000" y2="29496"/>
                        <a14:foregroundMark x1="50000" y1="29496" x2="50000" y2="29496"/>
                        <a14:foregroundMark x1="39344" y1="28297" x2="37158" y2="27698"/>
                        <a14:foregroundMark x1="35109" y1="27698" x2="29781" y2="27698"/>
                        <a14:foregroundMark x1="25820" y1="28297" x2="24727" y2="28297"/>
                        <a14:foregroundMark x1="21585" y1="28657" x2="20219" y2="28657"/>
                        <a14:foregroundMark x1="16667" y1="32374" x2="16667" y2="32374"/>
                        <a14:foregroundMark x1="29781" y1="48801" x2="29781" y2="48801"/>
                        <a14:foregroundMark x1="26913" y1="43285" x2="26913" y2="43285"/>
                        <a14:foregroundMark x1="27596" y1="52518" x2="27596" y2="52518"/>
                        <a14:foregroundMark x1="40710" y1="54436" x2="40710" y2="54436"/>
                        <a14:foregroundMark x1="46038" y1="57914" x2="46038" y2="57914"/>
                        <a14:foregroundMark x1="53552" y1="64988" x2="53552" y2="64988"/>
                        <a14:foregroundMark x1="57787" y1="72182" x2="57787" y2="72182"/>
                        <a14:foregroundMark x1="78279" y1="69424" x2="78279" y2="69424"/>
                        <a14:foregroundMark x1="81831" y1="69424" x2="81831" y2="69424"/>
                        <a14:foregroundMark x1="77596" y1="64029" x2="77596" y2="64029"/>
                        <a14:foregroundMark x1="45628" y1="61031" x2="45628" y2="61031"/>
                        <a14:foregroundMark x1="50683" y1="59472" x2="50683" y2="59472"/>
                        <a14:foregroundMark x1="58470" y1="46043" x2="58470" y2="46043"/>
                        <a14:foregroundMark x1="56011" y1="46643" x2="56011" y2="46643"/>
                        <a14:foregroundMark x1="46038" y1="35492" x2="46038" y2="35492"/>
                      </a14:backgroundRemoval>
                    </a14:imgEffect>
                  </a14:imgLayer>
                </a14:imgProps>
              </a:ext>
              <a:ext uri="{28A0092B-C50C-407E-A947-70E740481C1C}">
                <a14:useLocalDpi xmlns:a14="http://schemas.microsoft.com/office/drawing/2010/main" val="0"/>
              </a:ext>
            </a:extLst>
          </a:blip>
          <a:stretch>
            <a:fillRect/>
          </a:stretch>
        </p:blipFill>
        <p:spPr>
          <a:xfrm>
            <a:off x="245660" y="1666725"/>
            <a:ext cx="4273455" cy="4868936"/>
          </a:xfrm>
        </p:spPr>
      </p:pic>
      <p:pic>
        <p:nvPicPr>
          <p:cNvPr id="7" name="Picture 6" descr="MVC-014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3677" y="1924335"/>
            <a:ext cx="4267200"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8494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a:t>Housekeeping Controls</a:t>
            </a:r>
          </a:p>
        </p:txBody>
      </p:sp>
      <p:sp>
        <p:nvSpPr>
          <p:cNvPr id="200707" name="Rectangle 3"/>
          <p:cNvSpPr>
            <a:spLocks noGrp="1" noChangeArrowheads="1"/>
          </p:cNvSpPr>
          <p:nvPr>
            <p:ph sz="quarter" idx="10"/>
          </p:nvPr>
        </p:nvSpPr>
        <p:spPr/>
        <p:txBody>
          <a:bodyPr/>
          <a:lstStyle/>
          <a:p>
            <a:r>
              <a:rPr lang="en-US" dirty="0"/>
              <a:t>Education (signs)</a:t>
            </a:r>
          </a:p>
          <a:p>
            <a:r>
              <a:rPr lang="en-US" dirty="0"/>
              <a:t>Enough trash containers</a:t>
            </a:r>
          </a:p>
          <a:p>
            <a:r>
              <a:rPr lang="en-US" dirty="0"/>
              <a:t>Accountability for falls hazard prevention</a:t>
            </a:r>
          </a:p>
        </p:txBody>
      </p:sp>
      <p:pic>
        <p:nvPicPr>
          <p:cNvPr id="8" name="Content Placeholder 7"/>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1515653" y="2969550"/>
            <a:ext cx="2442198" cy="3319270"/>
          </a:xfrm>
        </p:spPr>
      </p:pic>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4706983" y="3218730"/>
            <a:ext cx="3822867" cy="2744835"/>
          </a:xfrm>
        </p:spPr>
      </p:pic>
    </p:spTree>
    <p:extLst>
      <p:ext uri="{BB962C8B-B14F-4D97-AF65-F5344CB8AC3E}">
        <p14:creationId xmlns:p14="http://schemas.microsoft.com/office/powerpoint/2010/main" val="32558273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a:t>Measuring Housekeeping</a:t>
            </a:r>
          </a:p>
        </p:txBody>
      </p:sp>
      <p:sp>
        <p:nvSpPr>
          <p:cNvPr id="202755" name="Rectangle 3"/>
          <p:cNvSpPr>
            <a:spLocks noGrp="1" noChangeArrowheads="1"/>
          </p:cNvSpPr>
          <p:nvPr>
            <p:ph type="body" idx="1"/>
          </p:nvPr>
        </p:nvSpPr>
        <p:spPr/>
        <p:txBody>
          <a:bodyPr/>
          <a:lstStyle/>
          <a:p>
            <a:r>
              <a:rPr lang="en-US" dirty="0"/>
              <a:t>Hold first line supervisors accountable for cleanliness in their departments</a:t>
            </a:r>
          </a:p>
          <a:p>
            <a:r>
              <a:rPr lang="en-US" dirty="0"/>
              <a:t>Floor hazards must be periodically sampled, recorded and information fed back to managers. (Unannounced inspections)</a:t>
            </a:r>
          </a:p>
          <a:p>
            <a:r>
              <a:rPr lang="en-US" dirty="0"/>
              <a:t>Floor cleaning protocols must be tailored to the environment and floor </a:t>
            </a:r>
            <a:r>
              <a:rPr lang="en-US" dirty="0" smtClean="0"/>
              <a:t>material</a:t>
            </a:r>
          </a:p>
          <a:p>
            <a:r>
              <a:rPr lang="en-US" dirty="0" smtClean="0"/>
              <a:t>Educate employees on the importance of “clean as you go”. </a:t>
            </a:r>
            <a:endParaRPr lang="en-US" dirty="0"/>
          </a:p>
        </p:txBody>
      </p:sp>
    </p:spTree>
    <p:extLst>
      <p:ext uri="{BB962C8B-B14F-4D97-AF65-F5344CB8AC3E}">
        <p14:creationId xmlns:p14="http://schemas.microsoft.com/office/powerpoint/2010/main" val="6954565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6" name="Rectangle 17"/>
          <p:cNvSpPr>
            <a:spLocks noGrp="1" noChangeArrowheads="1"/>
          </p:cNvSpPr>
          <p:nvPr>
            <p:ph type="title"/>
          </p:nvPr>
        </p:nvSpPr>
        <p:spPr/>
        <p:txBody>
          <a:bodyPr/>
          <a:lstStyle/>
          <a:p>
            <a:r>
              <a:rPr lang="en-US" smtClean="0"/>
              <a:t>Slip, Trip and Fall Prevention Continuum</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6520" y="1438275"/>
            <a:ext cx="7591698" cy="4773613"/>
          </a:xfrm>
        </p:spPr>
      </p:pic>
    </p:spTree>
    <p:extLst>
      <p:ext uri="{BB962C8B-B14F-4D97-AF65-F5344CB8AC3E}">
        <p14:creationId xmlns:p14="http://schemas.microsoft.com/office/powerpoint/2010/main" val="183127546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p:txBody>
          <a:bodyPr/>
          <a:lstStyle/>
          <a:p>
            <a:r>
              <a:rPr lang="en-US" smtClean="0"/>
              <a:t>Slip-Resistant Footwear</a:t>
            </a:r>
            <a:endParaRPr lang="en-US" dirty="0" smtClean="0"/>
          </a:p>
        </p:txBody>
      </p:sp>
      <p:sp>
        <p:nvSpPr>
          <p:cNvPr id="447493" name="Rectangle 5"/>
          <p:cNvSpPr>
            <a:spLocks noGrp="1" noChangeArrowheads="1"/>
          </p:cNvSpPr>
          <p:nvPr>
            <p:ph sz="quarter" idx="10"/>
          </p:nvPr>
        </p:nvSpPr>
        <p:spPr>
          <a:xfrm>
            <a:off x="1030968" y="1393597"/>
            <a:ext cx="4579257" cy="4833030"/>
          </a:xfrm>
        </p:spPr>
        <p:txBody>
          <a:bodyPr/>
          <a:lstStyle/>
          <a:p>
            <a:pPr>
              <a:spcBef>
                <a:spcPts val="600"/>
              </a:spcBef>
              <a:spcAft>
                <a:spcPts val="600"/>
              </a:spcAft>
            </a:pPr>
            <a:r>
              <a:rPr lang="en-US" dirty="0" smtClean="0"/>
              <a:t>No universal standard on what is slip-resistant</a:t>
            </a:r>
          </a:p>
          <a:p>
            <a:pPr lvl="1">
              <a:spcBef>
                <a:spcPts val="0"/>
              </a:spcBef>
              <a:spcAft>
                <a:spcPts val="0"/>
              </a:spcAft>
            </a:pPr>
            <a:r>
              <a:rPr lang="en-US" sz="2000" dirty="0" smtClean="0"/>
              <a:t>Look for “Slip Resistant” on the shoe itself or on the box/descriptive literature</a:t>
            </a:r>
          </a:p>
          <a:p>
            <a:pPr lvl="1">
              <a:spcBef>
                <a:spcPts val="600"/>
              </a:spcBef>
              <a:spcAft>
                <a:spcPts val="0"/>
              </a:spcAft>
            </a:pPr>
            <a:r>
              <a:rPr lang="en-US" sz="2000" dirty="0" smtClean="0"/>
              <a:t>“Oil-Resistant”, “Non-Marking”, “Skid-Resistant” are not the same!</a:t>
            </a:r>
          </a:p>
          <a:p>
            <a:pPr>
              <a:spcBef>
                <a:spcPts val="600"/>
              </a:spcBef>
              <a:spcAft>
                <a:spcPts val="0"/>
              </a:spcAft>
            </a:pPr>
            <a:r>
              <a:rPr lang="en-US" dirty="0" smtClean="0"/>
              <a:t>Tread material </a:t>
            </a:r>
          </a:p>
          <a:p>
            <a:pPr lvl="1">
              <a:spcBef>
                <a:spcPts val="600"/>
              </a:spcBef>
              <a:spcAft>
                <a:spcPts val="600"/>
              </a:spcAft>
            </a:pPr>
            <a:r>
              <a:rPr lang="en-US" sz="2000" dirty="0" smtClean="0"/>
              <a:t>Softer rubber outsole conforms to floor surface</a:t>
            </a:r>
          </a:p>
          <a:p>
            <a:pPr>
              <a:spcBef>
                <a:spcPts val="600"/>
              </a:spcBef>
              <a:spcAft>
                <a:spcPts val="0"/>
              </a:spcAft>
            </a:pPr>
            <a:r>
              <a:rPr lang="en-US" dirty="0" smtClean="0"/>
              <a:t>Tread design</a:t>
            </a:r>
          </a:p>
          <a:p>
            <a:pPr lvl="1">
              <a:spcBef>
                <a:spcPts val="600"/>
              </a:spcBef>
              <a:spcAft>
                <a:spcPts val="0"/>
              </a:spcAft>
            </a:pPr>
            <a:r>
              <a:rPr lang="en-US" dirty="0" smtClean="0"/>
              <a:t>Large contact area (no large gaps between contact surfaces)</a:t>
            </a:r>
          </a:p>
          <a:p>
            <a:pPr lvl="1">
              <a:spcBef>
                <a:spcPts val="600"/>
              </a:spcBef>
              <a:spcAft>
                <a:spcPts val="600"/>
              </a:spcAft>
            </a:pPr>
            <a:r>
              <a:rPr lang="en-US" dirty="0" smtClean="0"/>
              <a:t>Lots of crisscrossing grooves.</a:t>
            </a:r>
          </a:p>
          <a:p>
            <a:pPr>
              <a:spcBef>
                <a:spcPts val="600"/>
              </a:spcBef>
              <a:spcAft>
                <a:spcPts val="600"/>
              </a:spcAft>
            </a:pPr>
            <a:r>
              <a:rPr lang="en-US" dirty="0" smtClean="0"/>
              <a:t>Overshoes are available</a:t>
            </a:r>
          </a:p>
        </p:txBody>
      </p:sp>
      <p:pic>
        <p:nvPicPr>
          <p:cNvPr id="11" name="Content Placeholder 10"/>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5892271" y="1384300"/>
            <a:ext cx="3134784" cy="2351088"/>
          </a:xfrm>
        </p:spPr>
      </p:pic>
      <p:pic>
        <p:nvPicPr>
          <p:cNvPr id="10" name="Content Placeholder 9"/>
          <p:cNvPicPr>
            <a:picLocks noGrp="1" noChangeAspect="1"/>
          </p:cNvPicPr>
          <p:nvPr>
            <p:ph sz="quarter" idx="12"/>
          </p:nvPr>
        </p:nvPicPr>
        <p:blipFill>
          <a:blip r:embed="rId4">
            <a:extLst>
              <a:ext uri="{28A0092B-C50C-407E-A947-70E740481C1C}">
                <a14:useLocalDpi xmlns:a14="http://schemas.microsoft.com/office/drawing/2010/main" val="0"/>
              </a:ext>
            </a:extLst>
          </a:blip>
          <a:stretch>
            <a:fillRect/>
          </a:stretch>
        </p:blipFill>
        <p:spPr>
          <a:xfrm>
            <a:off x="6356510" y="3789363"/>
            <a:ext cx="2515867" cy="2408237"/>
          </a:xfrm>
        </p:spPr>
      </p:pic>
    </p:spTree>
    <p:extLst>
      <p:ext uri="{BB962C8B-B14F-4D97-AF65-F5344CB8AC3E}">
        <p14:creationId xmlns:p14="http://schemas.microsoft.com/office/powerpoint/2010/main" val="10308381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749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749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749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749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749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749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749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4749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smtClean="0"/>
              <a:t>Objectives</a:t>
            </a:r>
            <a:endParaRPr lang="en-US"/>
          </a:p>
        </p:txBody>
      </p:sp>
      <p:sp>
        <p:nvSpPr>
          <p:cNvPr id="176131" name="Rectangle 3"/>
          <p:cNvSpPr>
            <a:spLocks noGrp="1" noChangeArrowheads="1"/>
          </p:cNvSpPr>
          <p:nvPr>
            <p:ph type="body" idx="1"/>
          </p:nvPr>
        </p:nvSpPr>
        <p:spPr/>
        <p:txBody>
          <a:bodyPr/>
          <a:lstStyle/>
          <a:p>
            <a:r>
              <a:rPr lang="en-US" dirty="0" smtClean="0"/>
              <a:t>Explain the significance of slips, trips and falls.</a:t>
            </a:r>
          </a:p>
          <a:p>
            <a:r>
              <a:rPr lang="en-US" dirty="0" smtClean="0"/>
              <a:t>Identify causes and contributing factors that lead to slip, trip and fall accidents.</a:t>
            </a:r>
          </a:p>
          <a:p>
            <a:r>
              <a:rPr lang="en-US" dirty="0" smtClean="0"/>
              <a:t>Apply a process for the prevention of slips, trips and falls.</a:t>
            </a:r>
          </a:p>
          <a:p>
            <a:r>
              <a:rPr lang="en-US" dirty="0" smtClean="0"/>
              <a:t>Implement appropriate corrective action.</a:t>
            </a:r>
            <a:endParaRPr lang="en-US" dirty="0"/>
          </a:p>
        </p:txBody>
      </p:sp>
    </p:spTree>
    <p:extLst>
      <p:ext uri="{BB962C8B-B14F-4D97-AF65-F5344CB8AC3E}">
        <p14:creationId xmlns:p14="http://schemas.microsoft.com/office/powerpoint/2010/main" val="25668133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6" name="Rectangle 17"/>
          <p:cNvSpPr>
            <a:spLocks noGrp="1" noChangeArrowheads="1"/>
          </p:cNvSpPr>
          <p:nvPr>
            <p:ph type="title"/>
          </p:nvPr>
        </p:nvSpPr>
        <p:spPr/>
        <p:txBody>
          <a:bodyPr/>
          <a:lstStyle/>
          <a:p>
            <a:r>
              <a:rPr lang="en-US" smtClean="0"/>
              <a:t>Slip, Trip and Fall Prevention Continuum</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6520" y="1438275"/>
            <a:ext cx="7591698" cy="4773613"/>
          </a:xfrm>
        </p:spPr>
      </p:pic>
    </p:spTree>
    <p:extLst>
      <p:ext uri="{BB962C8B-B14F-4D97-AF65-F5344CB8AC3E}">
        <p14:creationId xmlns:p14="http://schemas.microsoft.com/office/powerpoint/2010/main" val="387131202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Entrance Mat Criteria</a:t>
            </a:r>
          </a:p>
        </p:txBody>
      </p:sp>
      <p:sp>
        <p:nvSpPr>
          <p:cNvPr id="40963" name="Rectangle 3"/>
          <p:cNvSpPr>
            <a:spLocks noGrp="1" noChangeArrowheads="1"/>
          </p:cNvSpPr>
          <p:nvPr>
            <p:ph idx="1"/>
          </p:nvPr>
        </p:nvSpPr>
        <p:spPr/>
        <p:txBody>
          <a:bodyPr/>
          <a:lstStyle/>
          <a:p>
            <a:pPr eaLnBrk="1" hangingPunct="1"/>
            <a:r>
              <a:rPr lang="en-US" smtClean="0"/>
              <a:t>Sufficient running length and width (unpublished manufacturer’s study)</a:t>
            </a:r>
          </a:p>
          <a:p>
            <a:pPr lvl="1" eaLnBrk="1" hangingPunct="1"/>
            <a:r>
              <a:rPr lang="en-US" smtClean="0"/>
              <a:t>Snow: 10 - 12 walking steps or 25 to 30 feet</a:t>
            </a:r>
          </a:p>
          <a:p>
            <a:pPr lvl="1" eaLnBrk="1" hangingPunct="1"/>
            <a:r>
              <a:rPr lang="en-US" smtClean="0"/>
              <a:t>Rain: 8 - 10 walking steps or 20 to 25 feet</a:t>
            </a:r>
          </a:p>
          <a:p>
            <a:pPr lvl="1" eaLnBrk="1" hangingPunct="1"/>
            <a:r>
              <a:rPr lang="en-US" smtClean="0"/>
              <a:t>Dry: 6 - 8 walking steps or 15 to 20 feet</a:t>
            </a:r>
          </a:p>
          <a:p>
            <a:pPr eaLnBrk="1" hangingPunct="1"/>
            <a:r>
              <a:rPr lang="en-US" smtClean="0"/>
              <a:t>80% of soil entering a building can be trapped within the first 15’ on a carpeted surface </a:t>
            </a:r>
          </a:p>
          <a:p>
            <a:pPr eaLnBrk="1" hangingPunct="1"/>
            <a:r>
              <a:rPr lang="en-US" smtClean="0"/>
              <a:t>Designed and placed so as not to create additional fall hazard</a:t>
            </a:r>
          </a:p>
          <a:p>
            <a:pPr eaLnBrk="1" hangingPunct="1"/>
            <a:r>
              <a:rPr lang="en-US" b="1" u="sng" smtClean="0"/>
              <a:t>Rule of Thumb</a:t>
            </a:r>
            <a:r>
              <a:rPr lang="en-US" smtClean="0"/>
              <a:t>: should not be able to see footprints after stepping off mat (wet)</a:t>
            </a:r>
          </a:p>
        </p:txBody>
      </p:sp>
    </p:spTree>
    <p:extLst>
      <p:ext uri="{BB962C8B-B14F-4D97-AF65-F5344CB8AC3E}">
        <p14:creationId xmlns:p14="http://schemas.microsoft.com/office/powerpoint/2010/main" val="131840381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title"/>
          </p:nvPr>
        </p:nvSpPr>
        <p:spPr/>
        <p:txBody>
          <a:bodyPr/>
          <a:lstStyle/>
          <a:p>
            <a:r>
              <a:rPr lang="en-US" smtClean="0"/>
              <a:t>Entrance Mat Strategy</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7594" y="1905794"/>
            <a:ext cx="7829550" cy="3838575"/>
          </a:xfrm>
        </p:spPr>
      </p:pic>
    </p:spTree>
    <p:extLst>
      <p:ext uri="{BB962C8B-B14F-4D97-AF65-F5344CB8AC3E}">
        <p14:creationId xmlns:p14="http://schemas.microsoft.com/office/powerpoint/2010/main" val="49880904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5" name="Rectangle 17"/>
          <p:cNvSpPr>
            <a:spLocks noGrp="1" noChangeArrowheads="1"/>
          </p:cNvSpPr>
          <p:nvPr>
            <p:ph type="title"/>
          </p:nvPr>
        </p:nvSpPr>
        <p:spPr/>
        <p:txBody>
          <a:bodyPr/>
          <a:lstStyle/>
          <a:p>
            <a:r>
              <a:rPr lang="en-US" smtClean="0"/>
              <a:t>Slip, Trip and Fall Prevention Continuum</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6520" y="1438275"/>
            <a:ext cx="7591698" cy="4773613"/>
          </a:xfrm>
        </p:spPr>
      </p:pic>
    </p:spTree>
    <p:extLst>
      <p:ext uri="{BB962C8B-B14F-4D97-AF65-F5344CB8AC3E}">
        <p14:creationId xmlns:p14="http://schemas.microsoft.com/office/powerpoint/2010/main" val="213880053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Slipmeters or Tribometers</a:t>
            </a:r>
          </a:p>
        </p:txBody>
      </p:sp>
      <p:pic>
        <p:nvPicPr>
          <p:cNvPr id="12" name="Content Placeholder 11"/>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777238" y="1606867"/>
            <a:ext cx="2401824" cy="1920240"/>
          </a:xfrm>
        </p:spPr>
      </p:pic>
      <p:pic>
        <p:nvPicPr>
          <p:cNvPr id="8" name="Content Placeholder 7"/>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a:xfrm>
            <a:off x="1843500" y="4085844"/>
            <a:ext cx="2267712" cy="1810512"/>
          </a:xfrm>
        </p:spPr>
      </p:pic>
      <p:pic>
        <p:nvPicPr>
          <p:cNvPr id="9" name="Content Placeholder 8"/>
          <p:cNvPicPr>
            <a:picLocks noGrp="1" noChangeAspect="1"/>
          </p:cNvPicPr>
          <p:nvPr>
            <p:ph sz="quarter" idx="12"/>
          </p:nvPr>
        </p:nvPicPr>
        <p:blipFill>
          <a:blip r:embed="rId5">
            <a:extLst>
              <a:ext uri="{28A0092B-C50C-407E-A947-70E740481C1C}">
                <a14:useLocalDpi xmlns:a14="http://schemas.microsoft.com/office/drawing/2010/main" val="0"/>
              </a:ext>
            </a:extLst>
          </a:blip>
          <a:stretch>
            <a:fillRect/>
          </a:stretch>
        </p:blipFill>
        <p:spPr>
          <a:xfrm>
            <a:off x="5432044" y="1480439"/>
            <a:ext cx="2724912" cy="2176272"/>
          </a:xfrm>
        </p:spPr>
      </p:pic>
      <p:pic>
        <p:nvPicPr>
          <p:cNvPr id="11" name="Content Placeholder 10"/>
          <p:cNvPicPr>
            <a:picLocks noGrp="1" noChangeAspect="1"/>
          </p:cNvPicPr>
          <p:nvPr>
            <p:ph sz="quarter" idx="13"/>
          </p:nvPr>
        </p:nvPicPr>
        <p:blipFill>
          <a:blip r:embed="rId6">
            <a:extLst>
              <a:ext uri="{28A0092B-C50C-407E-A947-70E740481C1C}">
                <a14:useLocalDpi xmlns:a14="http://schemas.microsoft.com/office/drawing/2010/main" val="0"/>
              </a:ext>
            </a:extLst>
          </a:blip>
          <a:stretch>
            <a:fillRect/>
          </a:stretch>
        </p:blipFill>
        <p:spPr>
          <a:xfrm>
            <a:off x="5803900" y="4063206"/>
            <a:ext cx="1981200" cy="1857375"/>
          </a:xfrm>
        </p:spPr>
      </p:pic>
      <p:sp>
        <p:nvSpPr>
          <p:cNvPr id="34820" name="Text Box 5"/>
          <p:cNvSpPr txBox="1">
            <a:spLocks noChangeArrowheads="1"/>
          </p:cNvSpPr>
          <p:nvPr/>
        </p:nvSpPr>
        <p:spPr bwMode="auto">
          <a:xfrm>
            <a:off x="1206500" y="3709192"/>
            <a:ext cx="33020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000000"/>
                </a:solidFill>
                <a:latin typeface="Arial" charset="0"/>
                <a:cs typeface="Arial" charset="0"/>
              </a:defRPr>
            </a:lvl1pPr>
            <a:lvl2pPr marL="742950" indent="-285750">
              <a:defRPr sz="2000">
                <a:solidFill>
                  <a:srgbClr val="000000"/>
                </a:solidFill>
                <a:latin typeface="Arial" charset="0"/>
                <a:cs typeface="Arial" charset="0"/>
              </a:defRPr>
            </a:lvl2pPr>
            <a:lvl3pPr marL="1143000" indent="-228600">
              <a:defRPr sz="2000">
                <a:solidFill>
                  <a:srgbClr val="000000"/>
                </a:solidFill>
                <a:latin typeface="Arial" charset="0"/>
                <a:cs typeface="Arial" charset="0"/>
              </a:defRPr>
            </a:lvl3pPr>
            <a:lvl4pPr marL="1600200" indent="-228600">
              <a:defRPr sz="2000">
                <a:solidFill>
                  <a:srgbClr val="000000"/>
                </a:solidFill>
                <a:latin typeface="Arial" charset="0"/>
                <a:cs typeface="Arial" charset="0"/>
              </a:defRPr>
            </a:lvl4pPr>
            <a:lvl5pPr marL="2057400" indent="-228600">
              <a:defRPr sz="2000">
                <a:solidFill>
                  <a:srgbClr val="000000"/>
                </a:solidFill>
                <a:latin typeface="Arial" charset="0"/>
                <a:cs typeface="Arial" charset="0"/>
              </a:defRPr>
            </a:lvl5pPr>
            <a:lvl6pPr marL="2514600" indent="-228600" algn="ctr" eaLnBrk="0" fontAlgn="base" hangingPunct="0">
              <a:lnSpc>
                <a:spcPct val="85000"/>
              </a:lnSpc>
              <a:spcBef>
                <a:spcPct val="50000"/>
              </a:spcBef>
              <a:spcAft>
                <a:spcPct val="0"/>
              </a:spcAft>
              <a:defRPr sz="2000">
                <a:solidFill>
                  <a:srgbClr val="000000"/>
                </a:solidFill>
                <a:latin typeface="Arial" charset="0"/>
                <a:cs typeface="Arial" charset="0"/>
              </a:defRPr>
            </a:lvl6pPr>
            <a:lvl7pPr marL="2971800" indent="-228600" algn="ctr" eaLnBrk="0" fontAlgn="base" hangingPunct="0">
              <a:lnSpc>
                <a:spcPct val="85000"/>
              </a:lnSpc>
              <a:spcBef>
                <a:spcPct val="50000"/>
              </a:spcBef>
              <a:spcAft>
                <a:spcPct val="0"/>
              </a:spcAft>
              <a:defRPr sz="2000">
                <a:solidFill>
                  <a:srgbClr val="000000"/>
                </a:solidFill>
                <a:latin typeface="Arial" charset="0"/>
                <a:cs typeface="Arial" charset="0"/>
              </a:defRPr>
            </a:lvl7pPr>
            <a:lvl8pPr marL="3429000" indent="-228600" algn="ctr" eaLnBrk="0" fontAlgn="base" hangingPunct="0">
              <a:lnSpc>
                <a:spcPct val="85000"/>
              </a:lnSpc>
              <a:spcBef>
                <a:spcPct val="50000"/>
              </a:spcBef>
              <a:spcAft>
                <a:spcPct val="0"/>
              </a:spcAft>
              <a:defRPr sz="2000">
                <a:solidFill>
                  <a:srgbClr val="000000"/>
                </a:solidFill>
                <a:latin typeface="Arial" charset="0"/>
                <a:cs typeface="Arial" charset="0"/>
              </a:defRPr>
            </a:lvl8pPr>
            <a:lvl9pPr marL="3886200" indent="-228600" algn="ctr" eaLnBrk="0" fontAlgn="base" hangingPunct="0">
              <a:lnSpc>
                <a:spcPct val="85000"/>
              </a:lnSpc>
              <a:spcBef>
                <a:spcPct val="50000"/>
              </a:spcBef>
              <a:spcAft>
                <a:spcPct val="0"/>
              </a:spcAft>
              <a:defRPr sz="2000">
                <a:solidFill>
                  <a:srgbClr val="000000"/>
                </a:solidFill>
                <a:latin typeface="Arial" charset="0"/>
                <a:cs typeface="Arial" charset="0"/>
              </a:defRPr>
            </a:lvl9pPr>
          </a:lstStyle>
          <a:p>
            <a:pPr eaLnBrk="1" hangingPunct="1"/>
            <a:r>
              <a:rPr lang="en-US" dirty="0" err="1">
                <a:solidFill>
                  <a:schemeClr val="tx1"/>
                </a:solidFill>
              </a:rPr>
              <a:t>Brungraber</a:t>
            </a:r>
            <a:r>
              <a:rPr lang="en-US" dirty="0">
                <a:solidFill>
                  <a:schemeClr val="tx1"/>
                </a:solidFill>
              </a:rPr>
              <a:t> Mark II (PIAST)</a:t>
            </a:r>
          </a:p>
        </p:txBody>
      </p:sp>
      <p:sp>
        <p:nvSpPr>
          <p:cNvPr id="34821" name="Text Box 6"/>
          <p:cNvSpPr txBox="1">
            <a:spLocks noChangeArrowheads="1"/>
          </p:cNvSpPr>
          <p:nvPr/>
        </p:nvSpPr>
        <p:spPr bwMode="auto">
          <a:xfrm>
            <a:off x="5916385" y="3709193"/>
            <a:ext cx="20431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000000"/>
                </a:solidFill>
                <a:latin typeface="Arial" charset="0"/>
                <a:cs typeface="Arial" charset="0"/>
              </a:defRPr>
            </a:lvl1pPr>
            <a:lvl2pPr marL="742950" indent="-285750">
              <a:defRPr sz="2000">
                <a:solidFill>
                  <a:srgbClr val="000000"/>
                </a:solidFill>
                <a:latin typeface="Arial" charset="0"/>
                <a:cs typeface="Arial" charset="0"/>
              </a:defRPr>
            </a:lvl2pPr>
            <a:lvl3pPr marL="1143000" indent="-228600">
              <a:defRPr sz="2000">
                <a:solidFill>
                  <a:srgbClr val="000000"/>
                </a:solidFill>
                <a:latin typeface="Arial" charset="0"/>
                <a:cs typeface="Arial" charset="0"/>
              </a:defRPr>
            </a:lvl3pPr>
            <a:lvl4pPr marL="1600200" indent="-228600">
              <a:defRPr sz="2000">
                <a:solidFill>
                  <a:srgbClr val="000000"/>
                </a:solidFill>
                <a:latin typeface="Arial" charset="0"/>
                <a:cs typeface="Arial" charset="0"/>
              </a:defRPr>
            </a:lvl4pPr>
            <a:lvl5pPr marL="2057400" indent="-228600">
              <a:defRPr sz="2000">
                <a:solidFill>
                  <a:srgbClr val="000000"/>
                </a:solidFill>
                <a:latin typeface="Arial" charset="0"/>
                <a:cs typeface="Arial" charset="0"/>
              </a:defRPr>
            </a:lvl5pPr>
            <a:lvl6pPr marL="2514600" indent="-228600" algn="ctr" eaLnBrk="0" fontAlgn="base" hangingPunct="0">
              <a:lnSpc>
                <a:spcPct val="85000"/>
              </a:lnSpc>
              <a:spcBef>
                <a:spcPct val="50000"/>
              </a:spcBef>
              <a:spcAft>
                <a:spcPct val="0"/>
              </a:spcAft>
              <a:defRPr sz="2000">
                <a:solidFill>
                  <a:srgbClr val="000000"/>
                </a:solidFill>
                <a:latin typeface="Arial" charset="0"/>
                <a:cs typeface="Arial" charset="0"/>
              </a:defRPr>
            </a:lvl6pPr>
            <a:lvl7pPr marL="2971800" indent="-228600" algn="ctr" eaLnBrk="0" fontAlgn="base" hangingPunct="0">
              <a:lnSpc>
                <a:spcPct val="85000"/>
              </a:lnSpc>
              <a:spcBef>
                <a:spcPct val="50000"/>
              </a:spcBef>
              <a:spcAft>
                <a:spcPct val="0"/>
              </a:spcAft>
              <a:defRPr sz="2000">
                <a:solidFill>
                  <a:srgbClr val="000000"/>
                </a:solidFill>
                <a:latin typeface="Arial" charset="0"/>
                <a:cs typeface="Arial" charset="0"/>
              </a:defRPr>
            </a:lvl7pPr>
            <a:lvl8pPr marL="3429000" indent="-228600" algn="ctr" eaLnBrk="0" fontAlgn="base" hangingPunct="0">
              <a:lnSpc>
                <a:spcPct val="85000"/>
              </a:lnSpc>
              <a:spcBef>
                <a:spcPct val="50000"/>
              </a:spcBef>
              <a:spcAft>
                <a:spcPct val="0"/>
              </a:spcAft>
              <a:defRPr sz="2000">
                <a:solidFill>
                  <a:srgbClr val="000000"/>
                </a:solidFill>
                <a:latin typeface="Arial" charset="0"/>
                <a:cs typeface="Arial" charset="0"/>
              </a:defRPr>
            </a:lvl8pPr>
            <a:lvl9pPr marL="3886200" indent="-228600" algn="ctr" eaLnBrk="0" fontAlgn="base" hangingPunct="0">
              <a:lnSpc>
                <a:spcPct val="85000"/>
              </a:lnSpc>
              <a:spcBef>
                <a:spcPct val="50000"/>
              </a:spcBef>
              <a:spcAft>
                <a:spcPct val="0"/>
              </a:spcAft>
              <a:defRPr sz="2000">
                <a:solidFill>
                  <a:srgbClr val="000000"/>
                </a:solidFill>
                <a:latin typeface="Arial" charset="0"/>
                <a:cs typeface="Arial" charset="0"/>
              </a:defRPr>
            </a:lvl9pPr>
          </a:lstStyle>
          <a:p>
            <a:pPr eaLnBrk="1" hangingPunct="1"/>
            <a:r>
              <a:rPr lang="en-US" dirty="0">
                <a:solidFill>
                  <a:schemeClr val="tx1"/>
                </a:solidFill>
              </a:rPr>
              <a:t>English XL (VIT)</a:t>
            </a:r>
          </a:p>
        </p:txBody>
      </p:sp>
      <p:sp>
        <p:nvSpPr>
          <p:cNvPr id="34822" name="Text Box 7"/>
          <p:cNvSpPr txBox="1">
            <a:spLocks noChangeArrowheads="1"/>
          </p:cNvSpPr>
          <p:nvPr/>
        </p:nvSpPr>
        <p:spPr bwMode="auto">
          <a:xfrm>
            <a:off x="1206500" y="5876812"/>
            <a:ext cx="35115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rgbClr val="000000"/>
                </a:solidFill>
                <a:latin typeface="Arial" charset="0"/>
                <a:cs typeface="Arial" charset="0"/>
              </a:defRPr>
            </a:lvl1pPr>
            <a:lvl2pPr marL="742950" indent="-285750">
              <a:defRPr sz="2000">
                <a:solidFill>
                  <a:srgbClr val="000000"/>
                </a:solidFill>
                <a:latin typeface="Arial" charset="0"/>
                <a:cs typeface="Arial" charset="0"/>
              </a:defRPr>
            </a:lvl2pPr>
            <a:lvl3pPr marL="1143000" indent="-228600">
              <a:defRPr sz="2000">
                <a:solidFill>
                  <a:srgbClr val="000000"/>
                </a:solidFill>
                <a:latin typeface="Arial" charset="0"/>
                <a:cs typeface="Arial" charset="0"/>
              </a:defRPr>
            </a:lvl3pPr>
            <a:lvl4pPr marL="1600200" indent="-228600">
              <a:defRPr sz="2000">
                <a:solidFill>
                  <a:srgbClr val="000000"/>
                </a:solidFill>
                <a:latin typeface="Arial" charset="0"/>
                <a:cs typeface="Arial" charset="0"/>
              </a:defRPr>
            </a:lvl4pPr>
            <a:lvl5pPr marL="2057400" indent="-228600">
              <a:defRPr sz="2000">
                <a:solidFill>
                  <a:srgbClr val="000000"/>
                </a:solidFill>
                <a:latin typeface="Arial" charset="0"/>
                <a:cs typeface="Arial" charset="0"/>
              </a:defRPr>
            </a:lvl5pPr>
            <a:lvl6pPr marL="2514600" indent="-228600" algn="ctr" eaLnBrk="0" fontAlgn="base" hangingPunct="0">
              <a:lnSpc>
                <a:spcPct val="85000"/>
              </a:lnSpc>
              <a:spcBef>
                <a:spcPct val="50000"/>
              </a:spcBef>
              <a:spcAft>
                <a:spcPct val="0"/>
              </a:spcAft>
              <a:defRPr sz="2000">
                <a:solidFill>
                  <a:srgbClr val="000000"/>
                </a:solidFill>
                <a:latin typeface="Arial" charset="0"/>
                <a:cs typeface="Arial" charset="0"/>
              </a:defRPr>
            </a:lvl6pPr>
            <a:lvl7pPr marL="2971800" indent="-228600" algn="ctr" eaLnBrk="0" fontAlgn="base" hangingPunct="0">
              <a:lnSpc>
                <a:spcPct val="85000"/>
              </a:lnSpc>
              <a:spcBef>
                <a:spcPct val="50000"/>
              </a:spcBef>
              <a:spcAft>
                <a:spcPct val="0"/>
              </a:spcAft>
              <a:defRPr sz="2000">
                <a:solidFill>
                  <a:srgbClr val="000000"/>
                </a:solidFill>
                <a:latin typeface="Arial" charset="0"/>
                <a:cs typeface="Arial" charset="0"/>
              </a:defRPr>
            </a:lvl7pPr>
            <a:lvl8pPr marL="3429000" indent="-228600" algn="ctr" eaLnBrk="0" fontAlgn="base" hangingPunct="0">
              <a:lnSpc>
                <a:spcPct val="85000"/>
              </a:lnSpc>
              <a:spcBef>
                <a:spcPct val="50000"/>
              </a:spcBef>
              <a:spcAft>
                <a:spcPct val="0"/>
              </a:spcAft>
              <a:defRPr sz="2000">
                <a:solidFill>
                  <a:srgbClr val="000000"/>
                </a:solidFill>
                <a:latin typeface="Arial" charset="0"/>
                <a:cs typeface="Arial" charset="0"/>
              </a:defRPr>
            </a:lvl8pPr>
            <a:lvl9pPr marL="3886200" indent="-228600" algn="ctr" eaLnBrk="0" fontAlgn="base" hangingPunct="0">
              <a:lnSpc>
                <a:spcPct val="85000"/>
              </a:lnSpc>
              <a:spcBef>
                <a:spcPct val="50000"/>
              </a:spcBef>
              <a:spcAft>
                <a:spcPct val="0"/>
              </a:spcAft>
              <a:defRPr sz="2000">
                <a:solidFill>
                  <a:srgbClr val="000000"/>
                </a:solidFill>
                <a:latin typeface="Arial" charset="0"/>
                <a:cs typeface="Arial" charset="0"/>
              </a:defRPr>
            </a:lvl9pPr>
          </a:lstStyle>
          <a:p>
            <a:pPr eaLnBrk="1" hangingPunct="1">
              <a:spcBef>
                <a:spcPct val="0"/>
              </a:spcBef>
            </a:pPr>
            <a:r>
              <a:rPr lang="en-US" dirty="0">
                <a:solidFill>
                  <a:schemeClr val="tx1"/>
                </a:solidFill>
              </a:rPr>
              <a:t>Horizontal </a:t>
            </a:r>
            <a:r>
              <a:rPr lang="en-US" dirty="0" smtClean="0">
                <a:solidFill>
                  <a:schemeClr val="tx1"/>
                </a:solidFill>
              </a:rPr>
              <a:t>Pull Slip </a:t>
            </a:r>
            <a:r>
              <a:rPr lang="en-US" dirty="0">
                <a:solidFill>
                  <a:schemeClr val="tx1"/>
                </a:solidFill>
              </a:rPr>
              <a:t>Meter (HPS)</a:t>
            </a:r>
          </a:p>
          <a:p>
            <a:pPr eaLnBrk="1" hangingPunct="1">
              <a:spcBef>
                <a:spcPct val="0"/>
              </a:spcBef>
            </a:pPr>
            <a:r>
              <a:rPr lang="en-US" dirty="0">
                <a:solidFill>
                  <a:schemeClr val="tx1"/>
                </a:solidFill>
              </a:rPr>
              <a:t>ASTM F609</a:t>
            </a:r>
          </a:p>
        </p:txBody>
      </p:sp>
      <p:sp>
        <p:nvSpPr>
          <p:cNvPr id="34824" name="Text Box 12"/>
          <p:cNvSpPr txBox="1">
            <a:spLocks noChangeArrowheads="1"/>
          </p:cNvSpPr>
          <p:nvPr/>
        </p:nvSpPr>
        <p:spPr bwMode="auto">
          <a:xfrm>
            <a:off x="5340803" y="5960949"/>
            <a:ext cx="29622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000000"/>
                </a:solidFill>
                <a:latin typeface="Arial" charset="0"/>
                <a:cs typeface="Arial" charset="0"/>
              </a:defRPr>
            </a:lvl1pPr>
            <a:lvl2pPr marL="742950" indent="-285750">
              <a:defRPr sz="2000">
                <a:solidFill>
                  <a:srgbClr val="000000"/>
                </a:solidFill>
                <a:latin typeface="Arial" charset="0"/>
                <a:cs typeface="Arial" charset="0"/>
              </a:defRPr>
            </a:lvl2pPr>
            <a:lvl3pPr marL="1143000" indent="-228600">
              <a:defRPr sz="2000">
                <a:solidFill>
                  <a:srgbClr val="000000"/>
                </a:solidFill>
                <a:latin typeface="Arial" charset="0"/>
                <a:cs typeface="Arial" charset="0"/>
              </a:defRPr>
            </a:lvl3pPr>
            <a:lvl4pPr marL="1600200" indent="-228600">
              <a:defRPr sz="2000">
                <a:solidFill>
                  <a:srgbClr val="000000"/>
                </a:solidFill>
                <a:latin typeface="Arial" charset="0"/>
                <a:cs typeface="Arial" charset="0"/>
              </a:defRPr>
            </a:lvl4pPr>
            <a:lvl5pPr marL="2057400" indent="-228600">
              <a:defRPr sz="2000">
                <a:solidFill>
                  <a:srgbClr val="000000"/>
                </a:solidFill>
                <a:latin typeface="Arial" charset="0"/>
                <a:cs typeface="Arial" charset="0"/>
              </a:defRPr>
            </a:lvl5pPr>
            <a:lvl6pPr marL="2514600" indent="-228600" algn="ctr" eaLnBrk="0" fontAlgn="base" hangingPunct="0">
              <a:lnSpc>
                <a:spcPct val="85000"/>
              </a:lnSpc>
              <a:spcBef>
                <a:spcPct val="50000"/>
              </a:spcBef>
              <a:spcAft>
                <a:spcPct val="0"/>
              </a:spcAft>
              <a:defRPr sz="2000">
                <a:solidFill>
                  <a:srgbClr val="000000"/>
                </a:solidFill>
                <a:latin typeface="Arial" charset="0"/>
                <a:cs typeface="Arial" charset="0"/>
              </a:defRPr>
            </a:lvl6pPr>
            <a:lvl7pPr marL="2971800" indent="-228600" algn="ctr" eaLnBrk="0" fontAlgn="base" hangingPunct="0">
              <a:lnSpc>
                <a:spcPct val="85000"/>
              </a:lnSpc>
              <a:spcBef>
                <a:spcPct val="50000"/>
              </a:spcBef>
              <a:spcAft>
                <a:spcPct val="0"/>
              </a:spcAft>
              <a:defRPr sz="2000">
                <a:solidFill>
                  <a:srgbClr val="000000"/>
                </a:solidFill>
                <a:latin typeface="Arial" charset="0"/>
                <a:cs typeface="Arial" charset="0"/>
              </a:defRPr>
            </a:lvl7pPr>
            <a:lvl8pPr marL="3429000" indent="-228600" algn="ctr" eaLnBrk="0" fontAlgn="base" hangingPunct="0">
              <a:lnSpc>
                <a:spcPct val="85000"/>
              </a:lnSpc>
              <a:spcBef>
                <a:spcPct val="50000"/>
              </a:spcBef>
              <a:spcAft>
                <a:spcPct val="0"/>
              </a:spcAft>
              <a:defRPr sz="2000">
                <a:solidFill>
                  <a:srgbClr val="000000"/>
                </a:solidFill>
                <a:latin typeface="Arial" charset="0"/>
                <a:cs typeface="Arial" charset="0"/>
              </a:defRPr>
            </a:lvl8pPr>
            <a:lvl9pPr marL="3886200" indent="-228600" algn="ctr" eaLnBrk="0" fontAlgn="base" hangingPunct="0">
              <a:lnSpc>
                <a:spcPct val="85000"/>
              </a:lnSpc>
              <a:spcBef>
                <a:spcPct val="50000"/>
              </a:spcBef>
              <a:spcAft>
                <a:spcPct val="0"/>
              </a:spcAft>
              <a:defRPr sz="2000">
                <a:solidFill>
                  <a:srgbClr val="000000"/>
                </a:solidFill>
                <a:latin typeface="Arial" charset="0"/>
                <a:cs typeface="Arial" charset="0"/>
              </a:defRPr>
            </a:lvl9pPr>
          </a:lstStyle>
          <a:p>
            <a:pPr eaLnBrk="1" hangingPunct="1"/>
            <a:r>
              <a:rPr lang="en-US">
                <a:solidFill>
                  <a:schemeClr val="tx1"/>
                </a:solidFill>
              </a:rPr>
              <a:t>American Slip Meter, Inc</a:t>
            </a:r>
          </a:p>
        </p:txBody>
      </p:sp>
    </p:spTree>
    <p:extLst>
      <p:ext uri="{BB962C8B-B14F-4D97-AF65-F5344CB8AC3E}">
        <p14:creationId xmlns:p14="http://schemas.microsoft.com/office/powerpoint/2010/main" val="44474672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9" name="Rectangle 17"/>
          <p:cNvSpPr>
            <a:spLocks noGrp="1" noChangeArrowheads="1"/>
          </p:cNvSpPr>
          <p:nvPr>
            <p:ph type="title"/>
          </p:nvPr>
        </p:nvSpPr>
        <p:spPr/>
        <p:txBody>
          <a:bodyPr/>
          <a:lstStyle/>
          <a:p>
            <a:r>
              <a:rPr lang="en-US" smtClean="0"/>
              <a:t>Slip, Trip and Fall Prevention Continuum</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6520" y="1438275"/>
            <a:ext cx="7591698" cy="4773613"/>
          </a:xfrm>
        </p:spPr>
      </p:pic>
    </p:spTree>
    <p:extLst>
      <p:ext uri="{BB962C8B-B14F-4D97-AF65-F5344CB8AC3E}">
        <p14:creationId xmlns:p14="http://schemas.microsoft.com/office/powerpoint/2010/main" val="177867507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Warning Signs and Instructions</a:t>
            </a:r>
          </a:p>
        </p:txBody>
      </p:sp>
      <p:sp>
        <p:nvSpPr>
          <p:cNvPr id="553987" name="Rectangle 3"/>
          <p:cNvSpPr>
            <a:spLocks noGrp="1" noChangeArrowheads="1"/>
          </p:cNvSpPr>
          <p:nvPr>
            <p:ph sz="quarter" idx="10"/>
          </p:nvPr>
        </p:nvSpPr>
        <p:spPr/>
        <p:txBody>
          <a:bodyPr/>
          <a:lstStyle/>
          <a:p>
            <a:r>
              <a:rPr lang="en-US" smtClean="0"/>
              <a:t>Wet floor signs are needed – but need to be removed when hazard no longer exists</a:t>
            </a:r>
          </a:p>
          <a:p>
            <a:pPr lvl="1"/>
            <a:r>
              <a:rPr lang="en-US" smtClean="0"/>
              <a:t>Empower everyone in your influence to place these signs up whenever needed.</a:t>
            </a:r>
          </a:p>
          <a:p>
            <a:r>
              <a:rPr lang="en-US" smtClean="0"/>
              <a:t>Umbrella bags are helpful and offer additional instructions to tenants and visitors </a:t>
            </a:r>
          </a:p>
          <a:p>
            <a:endParaRPr lang="en-US" dirty="0" smtClean="0"/>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184900" y="4178078"/>
            <a:ext cx="1219200" cy="1627632"/>
          </a:xfrm>
        </p:spPr>
      </p:pic>
      <p:pic>
        <p:nvPicPr>
          <p:cNvPr id="9" name="Content Placeholder 8"/>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a:xfrm>
            <a:off x="1905794" y="3919538"/>
            <a:ext cx="2170906" cy="2143125"/>
          </a:xfrm>
        </p:spPr>
      </p:pic>
    </p:spTree>
    <p:extLst>
      <p:ext uri="{BB962C8B-B14F-4D97-AF65-F5344CB8AC3E}">
        <p14:creationId xmlns:p14="http://schemas.microsoft.com/office/powerpoint/2010/main" val="17780202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53987">
                                            <p:txEl>
                                              <p:pRg st="0" end="0"/>
                                            </p:txEl>
                                          </p:spTgt>
                                        </p:tgtEl>
                                        <p:attrNameLst>
                                          <p:attrName>style.visibility</p:attrName>
                                        </p:attrNameLst>
                                      </p:cBhvr>
                                      <p:to>
                                        <p:strVal val="visible"/>
                                      </p:to>
                                    </p:set>
                                    <p:anim calcmode="lin" valueType="num">
                                      <p:cBhvr additive="base">
                                        <p:cTn id="7" dur="500" fill="hold"/>
                                        <p:tgtEl>
                                          <p:spTgt spid="553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3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53987">
                                            <p:txEl>
                                              <p:pRg st="1" end="1"/>
                                            </p:txEl>
                                          </p:spTgt>
                                        </p:tgtEl>
                                        <p:attrNameLst>
                                          <p:attrName>style.visibility</p:attrName>
                                        </p:attrNameLst>
                                      </p:cBhvr>
                                      <p:to>
                                        <p:strVal val="visible"/>
                                      </p:to>
                                    </p:set>
                                    <p:anim calcmode="lin" valueType="num">
                                      <p:cBhvr additive="base">
                                        <p:cTn id="13" dur="500" fill="hold"/>
                                        <p:tgtEl>
                                          <p:spTgt spid="553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3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53987">
                                            <p:txEl>
                                              <p:pRg st="2" end="2"/>
                                            </p:txEl>
                                          </p:spTgt>
                                        </p:tgtEl>
                                        <p:attrNameLst>
                                          <p:attrName>style.visibility</p:attrName>
                                        </p:attrNameLst>
                                      </p:cBhvr>
                                      <p:to>
                                        <p:strVal val="visible"/>
                                      </p:to>
                                    </p:set>
                                    <p:anim calcmode="lin" valueType="num">
                                      <p:cBhvr additive="base">
                                        <p:cTn id="19" dur="500" fill="hold"/>
                                        <p:tgtEl>
                                          <p:spTgt spid="5539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39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7" name="Rectangle 17"/>
          <p:cNvSpPr>
            <a:spLocks noGrp="1" noChangeArrowheads="1"/>
          </p:cNvSpPr>
          <p:nvPr>
            <p:ph type="title"/>
          </p:nvPr>
        </p:nvSpPr>
        <p:spPr/>
        <p:txBody>
          <a:bodyPr/>
          <a:lstStyle/>
          <a:p>
            <a:r>
              <a:rPr lang="en-US" smtClean="0"/>
              <a:t>Slip, Trip and Fall Prevention Continuum</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00441" y="1438275"/>
            <a:ext cx="7363856" cy="4773613"/>
          </a:xfrm>
        </p:spPr>
      </p:pic>
    </p:spTree>
    <p:extLst>
      <p:ext uri="{BB962C8B-B14F-4D97-AF65-F5344CB8AC3E}">
        <p14:creationId xmlns:p14="http://schemas.microsoft.com/office/powerpoint/2010/main" val="271935524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1" name="Rectangle 14"/>
          <p:cNvSpPr>
            <a:spLocks noGrp="1" noChangeArrowheads="1"/>
          </p:cNvSpPr>
          <p:nvPr>
            <p:ph type="title"/>
          </p:nvPr>
        </p:nvSpPr>
        <p:spPr/>
        <p:txBody>
          <a:bodyPr/>
          <a:lstStyle/>
          <a:p>
            <a:r>
              <a:rPr lang="en-US" smtClean="0"/>
              <a:t>Slip, Trip and Fall Prevention Continuum</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6520" y="1438275"/>
            <a:ext cx="7591698" cy="4773613"/>
          </a:xfrm>
        </p:spPr>
      </p:pic>
    </p:spTree>
    <p:extLst>
      <p:ext uri="{BB962C8B-B14F-4D97-AF65-F5344CB8AC3E}">
        <p14:creationId xmlns:p14="http://schemas.microsoft.com/office/powerpoint/2010/main" val="189938199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dirty="0" smtClean="0"/>
              <a:t>Summary</a:t>
            </a:r>
            <a:endParaRPr lang="en-US" dirty="0"/>
          </a:p>
        </p:txBody>
      </p:sp>
      <p:sp>
        <p:nvSpPr>
          <p:cNvPr id="176131" name="Rectangle 3"/>
          <p:cNvSpPr>
            <a:spLocks noGrp="1" noChangeArrowheads="1"/>
          </p:cNvSpPr>
          <p:nvPr>
            <p:ph type="body" idx="1"/>
          </p:nvPr>
        </p:nvSpPr>
        <p:spPr/>
        <p:txBody>
          <a:bodyPr/>
          <a:lstStyle/>
          <a:p>
            <a:r>
              <a:rPr lang="en-US" dirty="0" smtClean="0"/>
              <a:t>Same level falls continue to be a serious problem both in the workplace and public places.</a:t>
            </a:r>
          </a:p>
          <a:p>
            <a:r>
              <a:rPr lang="en-US" dirty="0" smtClean="0"/>
              <a:t>Understanding slip, trip and fall causes and contributing factors is very important to prevention.</a:t>
            </a:r>
          </a:p>
          <a:p>
            <a:r>
              <a:rPr lang="en-US" dirty="0" smtClean="0"/>
              <a:t>Slip, trip and fall prevention requires participation from multiple stakeholders that address multiple elements in a fall prevention process.</a:t>
            </a:r>
          </a:p>
          <a:p>
            <a:r>
              <a:rPr lang="en-US" dirty="0" smtClean="0"/>
              <a:t>Identify and prioritize where your opportunities are and implement appropriate corrective action.</a:t>
            </a:r>
            <a:endParaRPr lang="en-US" dirty="0"/>
          </a:p>
        </p:txBody>
      </p:sp>
    </p:spTree>
    <p:extLst>
      <p:ext uri="{BB962C8B-B14F-4D97-AF65-F5344CB8AC3E}">
        <p14:creationId xmlns:p14="http://schemas.microsoft.com/office/powerpoint/2010/main" val="2127804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2011 Liberty Mutual Workplace </a:t>
            </a:r>
            <a:r>
              <a:rPr lang="en-US" sz="2800" dirty="0"/>
              <a:t>S</a:t>
            </a:r>
            <a:r>
              <a:rPr lang="en-US" sz="2800" dirty="0" smtClean="0"/>
              <a:t>afety Index</a:t>
            </a:r>
            <a:endParaRPr lang="en-US" sz="2800" dirty="0"/>
          </a:p>
        </p:txBody>
      </p:sp>
      <p:pic>
        <p:nvPicPr>
          <p:cNvPr id="4" name="Picture 8" descr="2011 WSI main chart"/>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087166" y="1516408"/>
            <a:ext cx="711254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703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a:t>Percentage of Real Growth</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86073" y="1438275"/>
            <a:ext cx="4192592" cy="4773613"/>
          </a:xfrm>
        </p:spPr>
      </p:pic>
    </p:spTree>
    <p:extLst>
      <p:ext uri="{BB962C8B-B14F-4D97-AF65-F5344CB8AC3E}">
        <p14:creationId xmlns:p14="http://schemas.microsoft.com/office/powerpoint/2010/main" val="127622094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Causes of Slips, Trips and Falls</a:t>
            </a:r>
          </a:p>
        </p:txBody>
      </p:sp>
      <p:sp>
        <p:nvSpPr>
          <p:cNvPr id="14339" name="Rectangle 3"/>
          <p:cNvSpPr>
            <a:spLocks noGrp="1" noChangeArrowheads="1"/>
          </p:cNvSpPr>
          <p:nvPr>
            <p:ph sz="half" idx="1"/>
          </p:nvPr>
        </p:nvSpPr>
        <p:spPr/>
        <p:txBody>
          <a:bodyPr/>
          <a:lstStyle/>
          <a:p>
            <a:r>
              <a:rPr lang="en-US" dirty="0" smtClean="0"/>
              <a:t>Tribology</a:t>
            </a:r>
          </a:p>
          <a:p>
            <a:r>
              <a:rPr lang="en-US" dirty="0" smtClean="0"/>
              <a:t>Age and vision</a:t>
            </a:r>
          </a:p>
          <a:p>
            <a:pPr lvl="1"/>
            <a:r>
              <a:rPr lang="en-US" dirty="0" smtClean="0"/>
              <a:t>Transitions, “visually detectable”</a:t>
            </a:r>
          </a:p>
          <a:p>
            <a:r>
              <a:rPr lang="en-US" dirty="0" smtClean="0"/>
              <a:t>Biomechanics</a:t>
            </a:r>
          </a:p>
          <a:p>
            <a:pPr lvl="1"/>
            <a:r>
              <a:rPr lang="en-US" dirty="0" smtClean="0"/>
              <a:t>Ambulation and gait</a:t>
            </a:r>
          </a:p>
          <a:p>
            <a:r>
              <a:rPr lang="en-US" dirty="0" smtClean="0"/>
              <a:t>Psychology</a:t>
            </a:r>
          </a:p>
          <a:p>
            <a:pPr lvl="1"/>
            <a:r>
              <a:rPr lang="en-US" dirty="0" smtClean="0"/>
              <a:t>Perceptions of slipperiness</a:t>
            </a:r>
          </a:p>
          <a:p>
            <a:r>
              <a:rPr lang="en-US" dirty="0" smtClean="0"/>
              <a:t>Others</a:t>
            </a:r>
          </a:p>
          <a:p>
            <a:endParaRPr lang="en-US" dirty="0" smtClean="0"/>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83250" y="1981465"/>
            <a:ext cx="2616200" cy="3674533"/>
          </a:xfrm>
        </p:spPr>
      </p:pic>
      <p:sp>
        <p:nvSpPr>
          <p:cNvPr id="14340" name="Text Box 8"/>
          <p:cNvSpPr txBox="1">
            <a:spLocks noChangeArrowheads="1"/>
          </p:cNvSpPr>
          <p:nvPr/>
        </p:nvSpPr>
        <p:spPr bwMode="auto">
          <a:xfrm>
            <a:off x="6063343" y="5788366"/>
            <a:ext cx="2071688" cy="274638"/>
          </a:xfrm>
          <a:prstGeom prst="rect">
            <a:avLst/>
          </a:prstGeom>
          <a:noFill/>
          <a:ln w="12700" algn="ctr">
            <a:noFill/>
            <a:miter lim="800000"/>
            <a:headEnd type="none" w="sm" len="sm"/>
            <a:tailEnd type="none" w="sm" len="sm"/>
          </a:ln>
        </p:spPr>
        <p:txBody>
          <a:bodyPr wrap="none" lIns="90488" tIns="44450" rIns="90488" bIns="44450">
            <a:spAutoFit/>
          </a:bodyPr>
          <a:lstStyle/>
          <a:p>
            <a:pPr eaLnBrk="0" hangingPunct="0"/>
            <a:r>
              <a:rPr lang="en-US" sz="1200" dirty="0">
                <a:solidFill>
                  <a:srgbClr val="001D61"/>
                </a:solidFill>
                <a:latin typeface="Tahoma" pitchFamily="34" charset="0"/>
              </a:rPr>
              <a:t>Gary Larson’s The </a:t>
            </a:r>
            <a:r>
              <a:rPr lang="en-US" sz="1200" dirty="0" err="1">
                <a:solidFill>
                  <a:srgbClr val="001D61"/>
                </a:solidFill>
                <a:latin typeface="Tahoma" pitchFamily="34" charset="0"/>
              </a:rPr>
              <a:t>Farside</a:t>
            </a:r>
            <a:r>
              <a:rPr lang="en-US" sz="1200" dirty="0">
                <a:solidFill>
                  <a:srgbClr val="001D61"/>
                </a:solidFill>
                <a:latin typeface="Tahoma" pitchFamily="34" charset="0"/>
              </a:rPr>
              <a:t>®</a:t>
            </a:r>
          </a:p>
        </p:txBody>
      </p:sp>
    </p:spTree>
    <p:extLst>
      <p:ext uri="{BB962C8B-B14F-4D97-AF65-F5344CB8AC3E}">
        <p14:creationId xmlns:p14="http://schemas.microsoft.com/office/powerpoint/2010/main" val="345047514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Tribology</a:t>
            </a:r>
          </a:p>
        </p:txBody>
      </p:sp>
      <p:sp>
        <p:nvSpPr>
          <p:cNvPr id="13315" name="Rectangle 3"/>
          <p:cNvSpPr>
            <a:spLocks noGrp="1" noChangeArrowheads="1"/>
          </p:cNvSpPr>
          <p:nvPr>
            <p:ph sz="half" idx="1"/>
          </p:nvPr>
        </p:nvSpPr>
        <p:spPr>
          <a:xfrm>
            <a:off x="1066800" y="1409247"/>
            <a:ext cx="7075714" cy="4817382"/>
          </a:xfrm>
        </p:spPr>
        <p:txBody>
          <a:bodyPr/>
          <a:lstStyle/>
          <a:p>
            <a:r>
              <a:rPr lang="en-US" dirty="0" smtClean="0"/>
              <a:t>The study of the interaction of sliding surfaces </a:t>
            </a:r>
          </a:p>
          <a:p>
            <a:r>
              <a:rPr lang="en-US" dirty="0" smtClean="0"/>
              <a:t>It includes three subjects:  </a:t>
            </a:r>
          </a:p>
          <a:p>
            <a:pPr lvl="1"/>
            <a:r>
              <a:rPr lang="en-US" dirty="0" smtClean="0"/>
              <a:t>Friction</a:t>
            </a:r>
          </a:p>
          <a:p>
            <a:pPr lvl="1"/>
            <a:r>
              <a:rPr lang="en-US" dirty="0" smtClean="0"/>
              <a:t>Lubrication</a:t>
            </a:r>
          </a:p>
          <a:p>
            <a:pPr lvl="1"/>
            <a:r>
              <a:rPr lang="en-US" dirty="0" smtClean="0"/>
              <a:t>Wear  </a:t>
            </a:r>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52397" y="2919716"/>
            <a:ext cx="3364992" cy="2523744"/>
          </a:xfrm>
        </p:spPr>
      </p:pic>
    </p:spTree>
    <p:extLst>
      <p:ext uri="{BB962C8B-B14F-4D97-AF65-F5344CB8AC3E}">
        <p14:creationId xmlns:p14="http://schemas.microsoft.com/office/powerpoint/2010/main" val="290264849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Slip, Trip and Fall Prevention Continuum</a:t>
            </a:r>
            <a:endParaRPr lang="en-US" dirty="0"/>
          </a:p>
        </p:txBody>
      </p:sp>
      <p:pic>
        <p:nvPicPr>
          <p:cNvPr id="11" name="Content Placeholder 10"/>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1186520" y="1438275"/>
            <a:ext cx="7591698" cy="4773613"/>
          </a:xfrm>
        </p:spPr>
      </p:pic>
    </p:spTree>
    <p:extLst>
      <p:ext uri="{BB962C8B-B14F-4D97-AF65-F5344CB8AC3E}">
        <p14:creationId xmlns:p14="http://schemas.microsoft.com/office/powerpoint/2010/main" val="120901189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7" name="Rectangle 17"/>
          <p:cNvSpPr>
            <a:spLocks noGrp="1" noChangeArrowheads="1"/>
          </p:cNvSpPr>
          <p:nvPr>
            <p:ph type="title"/>
          </p:nvPr>
        </p:nvSpPr>
        <p:spPr/>
        <p:txBody>
          <a:bodyPr/>
          <a:lstStyle/>
          <a:p>
            <a:r>
              <a:rPr lang="en-US" smtClean="0"/>
              <a:t>Slip, Trip and Fall Prevention Continuum</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6520" y="1438275"/>
            <a:ext cx="7591698" cy="4773613"/>
          </a:xfrm>
        </p:spPr>
      </p:pic>
    </p:spTree>
    <p:extLst>
      <p:ext uri="{BB962C8B-B14F-4D97-AF65-F5344CB8AC3E}">
        <p14:creationId xmlns:p14="http://schemas.microsoft.com/office/powerpoint/2010/main" val="414458068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LCASCM_ExternalTemplate_Updated 1.12.12">
  <a:themeElements>
    <a:clrScheme name="CM external template 2012">
      <a:dk1>
        <a:srgbClr val="000000"/>
      </a:dk1>
      <a:lt1>
        <a:srgbClr val="FFFFFF"/>
      </a:lt1>
      <a:dk2>
        <a:srgbClr val="FFFFFF"/>
      </a:dk2>
      <a:lt2>
        <a:srgbClr val="666666"/>
      </a:lt2>
      <a:accent1>
        <a:srgbClr val="508282"/>
      </a:accent1>
      <a:accent2>
        <a:srgbClr val="001D61"/>
      </a:accent2>
      <a:accent3>
        <a:srgbClr val="F01914"/>
      </a:accent3>
      <a:accent4>
        <a:srgbClr val="FF6414"/>
      </a:accent4>
      <a:accent5>
        <a:srgbClr val="405688"/>
      </a:accent5>
      <a:accent6>
        <a:srgbClr val="648F3F"/>
      </a:accent6>
      <a:hlink>
        <a:srgbClr val="EFB200"/>
      </a:hlink>
      <a:folHlink>
        <a:srgbClr val="405688"/>
      </a:folHlink>
    </a:clrScheme>
    <a:fontScheme name="CM External Template--updated 042010">
      <a:majorFont>
        <a:latin typeface="Rockwel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6414"/>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85000"/>
          </a:lnSpc>
          <a:spcBef>
            <a:spcPct val="50000"/>
          </a:spcBef>
          <a:spcAft>
            <a:spcPct val="0"/>
          </a:spcAft>
          <a:buClrTx/>
          <a:buSzTx/>
          <a:buFontTx/>
          <a:buNone/>
          <a:tabLst>
            <a:tab pos="233363" algn="l"/>
          </a:tabLst>
          <a:defRPr kumimoji="0" lang="en-US" sz="2000" b="0" i="0" u="none" strike="noStrike" cap="none" normalizeH="0" baseline="0" smtClean="0">
            <a:ln>
              <a:noFill/>
            </a:ln>
            <a:solidFill>
              <a:srgbClr val="000000"/>
            </a:solidFill>
            <a:effectLst/>
            <a:latin typeface="Arial" charset="0"/>
            <a:cs typeface="Arial" charset="0"/>
          </a:defRPr>
        </a:defPPr>
      </a:lstStyle>
    </a:spDef>
    <a:lnDef>
      <a:spPr bwMode="auto">
        <a:xfrm>
          <a:off x="0" y="0"/>
          <a:ext cx="1" cy="1"/>
        </a:xfrm>
        <a:custGeom>
          <a:avLst/>
          <a:gdLst/>
          <a:ahLst/>
          <a:cxnLst/>
          <a:rect l="0" t="0" r="0" b="0"/>
          <a:pathLst/>
        </a:custGeom>
        <a:solidFill>
          <a:srgbClr val="FF6414"/>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85000"/>
          </a:lnSpc>
          <a:spcBef>
            <a:spcPct val="50000"/>
          </a:spcBef>
          <a:spcAft>
            <a:spcPct val="0"/>
          </a:spcAft>
          <a:buClrTx/>
          <a:buSzTx/>
          <a:buFontTx/>
          <a:buNone/>
          <a:tabLst>
            <a:tab pos="233363" algn="l"/>
          </a:tabLst>
          <a:defRPr kumimoji="0" lang="en-US" sz="2000" b="0" i="0" u="none" strike="noStrike" cap="none" normalizeH="0" baseline="0" smtClean="0">
            <a:ln>
              <a:noFill/>
            </a:ln>
            <a:solidFill>
              <a:srgbClr val="000000"/>
            </a:solidFill>
            <a:effectLst/>
            <a:latin typeface="Arial" charset="0"/>
            <a:cs typeface="Arial"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CM_ExternalTemplate_Updated 1.12.12</Template>
  <TotalTime>7321</TotalTime>
  <Words>4035</Words>
  <Application>Microsoft Office PowerPoint</Application>
  <PresentationFormat>On-screen Show (4:3)</PresentationFormat>
  <Paragraphs>263</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Rockwell</vt:lpstr>
      <vt:lpstr>Arial Narrow</vt:lpstr>
      <vt:lpstr>Times New Roman</vt:lpstr>
      <vt:lpstr>Century Gothic</vt:lpstr>
      <vt:lpstr>Tahoma</vt:lpstr>
      <vt:lpstr>LCASCM_ExternalTemplate_Updated 1.12.12</vt:lpstr>
      <vt:lpstr>Preventing Slips, Trips, Falls (STF)</vt:lpstr>
      <vt:lpstr>Do’s</vt:lpstr>
      <vt:lpstr>Objectives</vt:lpstr>
      <vt:lpstr>2011 Liberty Mutual Workplace Safety Index</vt:lpstr>
      <vt:lpstr>Percentage of Real Growth</vt:lpstr>
      <vt:lpstr>Causes of Slips, Trips and Falls</vt:lpstr>
      <vt:lpstr>Tribology</vt:lpstr>
      <vt:lpstr>Slip, Trip and Fall Prevention Continuum</vt:lpstr>
      <vt:lpstr>Slip, Trip and Fall Prevention Continuum</vt:lpstr>
      <vt:lpstr>Slip, Trip and Fall Prevention Continuum</vt:lpstr>
      <vt:lpstr>Tripping Hazards</vt:lpstr>
      <vt:lpstr>Color and Visual Contrast</vt:lpstr>
      <vt:lpstr>Parking Lots and Sidewalks</vt:lpstr>
      <vt:lpstr>Sidewalk Ramp</vt:lpstr>
      <vt:lpstr>Pedestrian Access</vt:lpstr>
      <vt:lpstr>Elevations</vt:lpstr>
      <vt:lpstr>Slips and Falls on Stairs</vt:lpstr>
      <vt:lpstr>Stairways / Handrails: Falls and Causes</vt:lpstr>
      <vt:lpstr>Slip, Trip and Fall Prevention Continuum</vt:lpstr>
      <vt:lpstr>PowerPoint Presentation</vt:lpstr>
      <vt:lpstr>Additional Considerations </vt:lpstr>
      <vt:lpstr>Slip, Trip and Fall Prevention Continuum</vt:lpstr>
      <vt:lpstr>Treatments</vt:lpstr>
      <vt:lpstr>Slip, Trip and Fall Prevention Continuum</vt:lpstr>
      <vt:lpstr>Housekeeping: Floor Cleaning</vt:lpstr>
      <vt:lpstr>Housekeeping Controls</vt:lpstr>
      <vt:lpstr>Measuring Housekeeping</vt:lpstr>
      <vt:lpstr>Slip, Trip and Fall Prevention Continuum</vt:lpstr>
      <vt:lpstr>Slip-Resistant Footwear</vt:lpstr>
      <vt:lpstr>Slip, Trip and Fall Prevention Continuum</vt:lpstr>
      <vt:lpstr>Entrance Mat Criteria</vt:lpstr>
      <vt:lpstr>Entrance Mat Strategy</vt:lpstr>
      <vt:lpstr>Slip, Trip and Fall Prevention Continuum</vt:lpstr>
      <vt:lpstr>Slipmeters or Tribometers</vt:lpstr>
      <vt:lpstr>Slip, Trip and Fall Prevention Continuum</vt:lpstr>
      <vt:lpstr>Warning Signs and Instructions</vt:lpstr>
      <vt:lpstr>Slip, Trip and Fall Prevention Continuum</vt:lpstr>
      <vt:lpstr>Slip, Trip and Fall Prevention Continuum</vt:lpstr>
      <vt:lpstr>Summary</vt:lpstr>
    </vt:vector>
  </TitlesOfParts>
  <Company>Liberty Mutual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SLT17_Preventing_Slips_Trips_Falls</dc:title>
  <dc:subject>SLT17_Preventing_Slips_Trips_Falls</dc:subject>
  <dc:creator>Maynard, Wayne</dc:creator>
  <cp:keywords>2012</cp:keywords>
  <cp:lastModifiedBy>Closson</cp:lastModifiedBy>
  <cp:revision>83</cp:revision>
  <cp:lastPrinted>2011-12-08T22:50:43Z</cp:lastPrinted>
  <dcterms:created xsi:type="dcterms:W3CDTF">2012-01-27T18:00:00Z</dcterms:created>
  <dcterms:modified xsi:type="dcterms:W3CDTF">2018-06-07T18:29:36Z</dcterms:modified>
  <cp:category>2012</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0x0101001BD50FC41279AB4295C8BD6824C4C8A6</vt:lpwstr>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y fmtid="{D5CDD505-2E9C-101B-9397-08002B2CF9AE}" pid="6" name="Category">
    <vt:lpwstr>Customer Training</vt:lpwstr>
  </property>
  <property fmtid="{D5CDD505-2E9C-101B-9397-08002B2CF9AE}" pid="7" name="Doc Type">
    <vt:lpwstr>Presentations</vt:lpwstr>
  </property>
  <property fmtid="{D5CDD505-2E9C-101B-9397-08002B2CF9AE}" pid="8" name="_SourceUrl">
    <vt:lpwstr/>
  </property>
  <property fmtid="{D5CDD505-2E9C-101B-9397-08002B2CF9AE}" pid="9" name="_SharedFileIndex">
    <vt:lpwstr/>
  </property>
</Properties>
</file>